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98"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D42EF55B-87FE-4469-8E15-A64E252171E7}" type="slidenum">
              <a:t>‹#›</a:t>
            </a:fld>
            <a:endParaRPr lang="en-GB"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84028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GB"/>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GB" sz="1400" kern="1200">
                <a:latin typeface="Times New Roman" pitchFamily="18"/>
                <a:ea typeface="Lucida Sans Unicode" pitchFamily="2"/>
                <a:cs typeface="Tahoma" pitchFamily="2"/>
              </a:defRPr>
            </a:lvl1pPr>
          </a:lstStyle>
          <a:p>
            <a:pPr lvl="0"/>
            <a:fld id="{989D982B-9790-4586-AABB-FAEB31CD20D3}" type="slidenum">
              <a:t>‹#›</a:t>
            </a:fld>
            <a:endParaRPr lang="en-GB"/>
          </a:p>
        </p:txBody>
      </p:sp>
    </p:spTree>
    <p:extLst>
      <p:ext uri="{BB962C8B-B14F-4D97-AF65-F5344CB8AC3E}">
        <p14:creationId xmlns:p14="http://schemas.microsoft.com/office/powerpoint/2010/main" val="2680792444"/>
      </p:ext>
    </p:extLst>
  </p:cSld>
  <p:clrMap bg1="lt1" tx1="dk1" bg2="lt2" tx2="dk2" accent1="accent1" accent2="accent2" accent3="accent3" accent4="accent4" accent5="accent5" accent6="accent6" hlink="hlink" folHlink="folHlink"/>
  <p:notesStyle>
    <a:lvl1pPr marL="216000" marR="0" indent="-216000" rtl="0" hangingPunct="0">
      <a:tabLst/>
      <a:defRPr lang="en-GB"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lvl="0"/>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FC82940C-F77A-4CFB-9062-D48549803A95}" type="slidenum">
              <a:t>‹#›</a:t>
            </a:fld>
            <a:endParaRPr lang="en-GB"/>
          </a:p>
        </p:txBody>
      </p:sp>
    </p:spTree>
    <p:extLst>
      <p:ext uri="{BB962C8B-B14F-4D97-AF65-F5344CB8AC3E}">
        <p14:creationId xmlns:p14="http://schemas.microsoft.com/office/powerpoint/2010/main" val="30091032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95639576-C78D-4485-8D45-71342BB5DB2E}" type="slidenum">
              <a:t>‹#›</a:t>
            </a:fld>
            <a:endParaRPr lang="en-GB"/>
          </a:p>
        </p:txBody>
      </p:sp>
    </p:spTree>
    <p:extLst>
      <p:ext uri="{BB962C8B-B14F-4D97-AF65-F5344CB8AC3E}">
        <p14:creationId xmlns:p14="http://schemas.microsoft.com/office/powerpoint/2010/main" val="3271947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456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3238" y="301625"/>
            <a:ext cx="6653212" cy="6456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4979A82F-90B3-41EC-89B5-DBB747FC9F79}" type="slidenum">
              <a:t>‹#›</a:t>
            </a:fld>
            <a:endParaRPr lang="en-GB"/>
          </a:p>
        </p:txBody>
      </p:sp>
    </p:spTree>
    <p:extLst>
      <p:ext uri="{BB962C8B-B14F-4D97-AF65-F5344CB8AC3E}">
        <p14:creationId xmlns:p14="http://schemas.microsoft.com/office/powerpoint/2010/main" val="4125633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A35EBB8F-9EE4-40CB-86E9-3BF9029AEEF8}" type="slidenum">
              <a:t>‹#›</a:t>
            </a:fld>
            <a:endParaRPr lang="en-GB"/>
          </a:p>
        </p:txBody>
      </p:sp>
    </p:spTree>
    <p:extLst>
      <p:ext uri="{BB962C8B-B14F-4D97-AF65-F5344CB8AC3E}">
        <p14:creationId xmlns:p14="http://schemas.microsoft.com/office/powerpoint/2010/main" val="446601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1673AB41-1028-41AD-91A8-EC25338419C4}" type="slidenum">
              <a:t>‹#›</a:t>
            </a:fld>
            <a:endParaRPr lang="en-GB"/>
          </a:p>
        </p:txBody>
      </p:sp>
    </p:spTree>
    <p:extLst>
      <p:ext uri="{BB962C8B-B14F-4D97-AF65-F5344CB8AC3E}">
        <p14:creationId xmlns:p14="http://schemas.microsoft.com/office/powerpoint/2010/main" val="3060948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lvl="0"/>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019FDB8B-ED3D-4AF8-904C-6B8EB80FE3B4}" type="slidenum">
              <a:t>‹#›</a:t>
            </a:fld>
            <a:endParaRPr lang="en-GB"/>
          </a:p>
        </p:txBody>
      </p:sp>
    </p:spTree>
    <p:extLst>
      <p:ext uri="{BB962C8B-B14F-4D97-AF65-F5344CB8AC3E}">
        <p14:creationId xmlns:p14="http://schemas.microsoft.com/office/powerpoint/2010/main" val="1324888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lvl="0"/>
            <a:endParaRPr lang="en-GB"/>
          </a:p>
        </p:txBody>
      </p:sp>
      <p:sp>
        <p:nvSpPr>
          <p:cNvPr id="8" name="Footer Placeholder 7"/>
          <p:cNvSpPr>
            <a:spLocks noGrp="1"/>
          </p:cNvSpPr>
          <p:nvPr>
            <p:ph type="ftr" sz="quarter" idx="11"/>
          </p:nvPr>
        </p:nvSpPr>
        <p:spPr/>
        <p:txBody>
          <a:bodyPr/>
          <a:lstStyle/>
          <a:p>
            <a:pPr lvl="0"/>
            <a:endParaRPr lang="en-GB"/>
          </a:p>
        </p:txBody>
      </p:sp>
      <p:sp>
        <p:nvSpPr>
          <p:cNvPr id="9" name="Slide Number Placeholder 8"/>
          <p:cNvSpPr>
            <a:spLocks noGrp="1"/>
          </p:cNvSpPr>
          <p:nvPr>
            <p:ph type="sldNum" sz="quarter" idx="12"/>
          </p:nvPr>
        </p:nvSpPr>
        <p:spPr/>
        <p:txBody>
          <a:bodyPr/>
          <a:lstStyle/>
          <a:p>
            <a:pPr lvl="0"/>
            <a:fld id="{872DE53B-0B26-4359-9873-16AF08F2D546}" type="slidenum">
              <a:t>‹#›</a:t>
            </a:fld>
            <a:endParaRPr lang="en-GB"/>
          </a:p>
        </p:txBody>
      </p:sp>
    </p:spTree>
    <p:extLst>
      <p:ext uri="{BB962C8B-B14F-4D97-AF65-F5344CB8AC3E}">
        <p14:creationId xmlns:p14="http://schemas.microsoft.com/office/powerpoint/2010/main" val="1812425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lvl="0"/>
            <a:endParaRPr lang="en-GB"/>
          </a:p>
        </p:txBody>
      </p:sp>
      <p:sp>
        <p:nvSpPr>
          <p:cNvPr id="4" name="Footer Placeholder 3"/>
          <p:cNvSpPr>
            <a:spLocks noGrp="1"/>
          </p:cNvSpPr>
          <p:nvPr>
            <p:ph type="ftr" sz="quarter" idx="11"/>
          </p:nvPr>
        </p:nvSpPr>
        <p:spPr/>
        <p:txBody>
          <a:bodyPr/>
          <a:lstStyle/>
          <a:p>
            <a:pPr lvl="0"/>
            <a:endParaRPr lang="en-GB"/>
          </a:p>
        </p:txBody>
      </p:sp>
      <p:sp>
        <p:nvSpPr>
          <p:cNvPr id="5" name="Slide Number Placeholder 4"/>
          <p:cNvSpPr>
            <a:spLocks noGrp="1"/>
          </p:cNvSpPr>
          <p:nvPr>
            <p:ph type="sldNum" sz="quarter" idx="12"/>
          </p:nvPr>
        </p:nvSpPr>
        <p:spPr/>
        <p:txBody>
          <a:bodyPr/>
          <a:lstStyle/>
          <a:p>
            <a:pPr lvl="0"/>
            <a:fld id="{33DE243C-097A-488D-AD88-ACB3118B6215}" type="slidenum">
              <a:t>‹#›</a:t>
            </a:fld>
            <a:endParaRPr lang="en-GB"/>
          </a:p>
        </p:txBody>
      </p:sp>
    </p:spTree>
    <p:extLst>
      <p:ext uri="{BB962C8B-B14F-4D97-AF65-F5344CB8AC3E}">
        <p14:creationId xmlns:p14="http://schemas.microsoft.com/office/powerpoint/2010/main" val="2561583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GB"/>
          </a:p>
        </p:txBody>
      </p:sp>
      <p:sp>
        <p:nvSpPr>
          <p:cNvPr id="3" name="Footer Placeholder 2"/>
          <p:cNvSpPr>
            <a:spLocks noGrp="1"/>
          </p:cNvSpPr>
          <p:nvPr>
            <p:ph type="ftr" sz="quarter" idx="11"/>
          </p:nvPr>
        </p:nvSpPr>
        <p:spPr/>
        <p:txBody>
          <a:bodyPr/>
          <a:lstStyle/>
          <a:p>
            <a:pPr lvl="0"/>
            <a:endParaRPr lang="en-GB"/>
          </a:p>
        </p:txBody>
      </p:sp>
      <p:sp>
        <p:nvSpPr>
          <p:cNvPr id="4" name="Slide Number Placeholder 3"/>
          <p:cNvSpPr>
            <a:spLocks noGrp="1"/>
          </p:cNvSpPr>
          <p:nvPr>
            <p:ph type="sldNum" sz="quarter" idx="12"/>
          </p:nvPr>
        </p:nvSpPr>
        <p:spPr/>
        <p:txBody>
          <a:bodyPr/>
          <a:lstStyle/>
          <a:p>
            <a:pPr lvl="0"/>
            <a:fld id="{74CB07A7-1BAA-45B7-8324-B412B21DB2B2}" type="slidenum">
              <a:t>‹#›</a:t>
            </a:fld>
            <a:endParaRPr lang="en-GB"/>
          </a:p>
        </p:txBody>
      </p:sp>
    </p:spTree>
    <p:extLst>
      <p:ext uri="{BB962C8B-B14F-4D97-AF65-F5344CB8AC3E}">
        <p14:creationId xmlns:p14="http://schemas.microsoft.com/office/powerpoint/2010/main" val="1746445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2CB40498-1834-497D-B8A2-D1B67F2C881B}" type="slidenum">
              <a:t>‹#›</a:t>
            </a:fld>
            <a:endParaRPr lang="en-GB"/>
          </a:p>
        </p:txBody>
      </p:sp>
    </p:spTree>
    <p:extLst>
      <p:ext uri="{BB962C8B-B14F-4D97-AF65-F5344CB8AC3E}">
        <p14:creationId xmlns:p14="http://schemas.microsoft.com/office/powerpoint/2010/main" val="519478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48E5A9F2-7462-49EC-B9C9-8B74448ACADC}" type="slidenum">
              <a:t>‹#›</a:t>
            </a:fld>
            <a:endParaRPr lang="en-GB"/>
          </a:p>
        </p:txBody>
      </p:sp>
    </p:spTree>
    <p:extLst>
      <p:ext uri="{BB962C8B-B14F-4D97-AF65-F5344CB8AC3E}">
        <p14:creationId xmlns:p14="http://schemas.microsoft.com/office/powerpoint/2010/main" val="4189136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GB"/>
          </a:p>
        </p:txBody>
      </p:sp>
      <p:sp>
        <p:nvSpPr>
          <p:cNvPr id="3" name="Text Placehold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n-GB"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GB"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GB"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GB"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GB"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6" name="Slide Number Placeholder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GB" sz="1400" kern="1200">
                <a:latin typeface="Times New Roman" pitchFamily="18"/>
                <a:ea typeface="Lucida Sans Unicode" pitchFamily="2"/>
                <a:cs typeface="Tahoma" pitchFamily="2"/>
              </a:defRPr>
            </a:lvl1pPr>
          </a:lstStyle>
          <a:p>
            <a:pPr lvl="0"/>
            <a:fld id="{7617D8DC-F25B-4018-B668-5F2C05092D5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GB"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GB"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a:t>Tuberculosis</a:t>
            </a:r>
          </a:p>
        </p:txBody>
      </p:sp>
      <p:sp>
        <p:nvSpPr>
          <p:cNvPr id="3" name="Text Placeholder 2"/>
          <p:cNvSpPr txBox="1">
            <a:spLocks noGrp="1"/>
          </p:cNvSpPr>
          <p:nvPr>
            <p:ph type="body" idx="4294967295"/>
          </p:nvPr>
        </p:nvSpPr>
        <p:spPr>
          <a:xfrm>
            <a:off x="503999" y="1872000"/>
            <a:ext cx="9071640" cy="4989240"/>
          </a:xfrm>
        </p:spPr>
        <p:txBody>
          <a:bodyPr/>
          <a:lstStyle>
            <a:defPPr marL="432000" marR="0" lvl="0" indent="-324000">
              <a:spcBef>
                <a:spcPts val="0"/>
              </a:spcBef>
              <a:spcAft>
                <a:spcPts val="1414"/>
              </a:spcAft>
              <a:buSzPct val="45000"/>
              <a:buFont typeface="StarSymbol"/>
              <a:buNone/>
              <a:defRPr lang="en-GB"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GB"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GB"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GB"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GB"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9pPr>
          </a:lstStyle>
          <a:p>
            <a:pPr lvl="0"/>
            <a:r>
              <a:rPr lang="en-GB" sz="2200" dirty="0"/>
              <a:t>M. Tuberculosis and M. </a:t>
            </a:r>
            <a:r>
              <a:rPr lang="en-GB" sz="2200" dirty="0" err="1"/>
              <a:t>Bovis</a:t>
            </a:r>
            <a:r>
              <a:rPr lang="en-GB" sz="2200" dirty="0"/>
              <a:t> are the pathogens responsible for Tuberculosis. It is a disease that is first presented in the lungs as the pathogens are breathed in. The body normally will destroy the infection the first time its presented this is called the primary infection. It can then attack again later in life when the persons immune system is weaker. The disease will kill the cells and then spread throughout the body being fatal.</a:t>
            </a:r>
          </a:p>
          <a:p>
            <a:pPr lvl="0"/>
            <a:r>
              <a:rPr lang="en-GB" sz="2200" dirty="0"/>
              <a:t>Symptoms - Persistent cough ,Coughing up blood / mucus ,Chest pains</a:t>
            </a:r>
            <a:r>
              <a:rPr lang="en-GB" sz="2200" dirty="0" smtClean="0"/>
              <a:t>, Shortness </a:t>
            </a:r>
            <a:r>
              <a:rPr lang="en-GB" sz="2200" dirty="0"/>
              <a:t>of breath ,Fatigue ,Fever, Loss in weight due to decreased appetite.</a:t>
            </a:r>
          </a:p>
          <a:p>
            <a:pPr lvl="0"/>
            <a:r>
              <a:rPr lang="en-GB" sz="2200" dirty="0"/>
              <a:t>Prevention - BGC Jabs</a:t>
            </a:r>
          </a:p>
          <a:p>
            <a:pPr lvl="0"/>
            <a:r>
              <a:rPr lang="en-GB" sz="2200" dirty="0"/>
              <a:t>Cause - Poor diet leading to malnutrition</a:t>
            </a:r>
            <a:r>
              <a:rPr lang="en-GB" sz="2200" dirty="0" smtClean="0"/>
              <a:t>, People </a:t>
            </a:r>
            <a:r>
              <a:rPr lang="en-GB" sz="2200" dirty="0"/>
              <a:t>who suffer from </a:t>
            </a:r>
            <a:r>
              <a:rPr lang="en-GB" sz="2200" dirty="0" smtClean="0"/>
              <a:t>HIV, Being around people who are infected  </a:t>
            </a:r>
            <a:endParaRPr lang="en-GB" sz="2200" dirty="0"/>
          </a:p>
        </p:txBody>
      </p:sp>
    </p:spTree>
  </p:cSld>
  <p:clrMapOvr>
    <a:masterClrMapping/>
  </p:clrMapOvr>
  <p:transition>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a:t>Pulmonary Fibrosis</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n-GB"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GB"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GB"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GB"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GB"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9pPr>
          </a:lstStyle>
          <a:p>
            <a:pPr lvl="0"/>
            <a:r>
              <a:rPr lang="en-GB" sz="2400" dirty="0"/>
              <a:t>Pulmonary fibrosis is caused when scar tissue is formed in the lungs which is less elastic than the alveoli epithelial cells which contain elastin the scar tissue however doesn't this restricts the expulsion provided by the alveolus which reduces the tidal volume this leads to a lowered pulmonary ventilation</a:t>
            </a:r>
            <a:r>
              <a:rPr lang="en-GB" sz="2400" dirty="0" smtClean="0"/>
              <a:t>.</a:t>
            </a:r>
          </a:p>
          <a:p>
            <a:r>
              <a:rPr lang="en-GB" sz="2400" dirty="0" smtClean="0"/>
              <a:t>Symptoms – Dry cough, Fatigue, Weight loss, Coughing blood.</a:t>
            </a:r>
            <a:endParaRPr lang="en-GB" sz="2400" dirty="0"/>
          </a:p>
          <a:p>
            <a:pPr lvl="0"/>
            <a:r>
              <a:rPr lang="en-GB" sz="2400" dirty="0"/>
              <a:t>Prevention – Breathing exercises (to make it better not fixed)</a:t>
            </a:r>
          </a:p>
          <a:p>
            <a:pPr lvl="0"/>
            <a:r>
              <a:rPr lang="en-GB" sz="2400" dirty="0"/>
              <a:t>Causes – </a:t>
            </a:r>
            <a:r>
              <a:rPr lang="en-GB" sz="2400" dirty="0" smtClean="0"/>
              <a:t>Air pollutants, (Asbestos, Silica etc.)</a:t>
            </a:r>
            <a:endParaRPr lang="en-GB" sz="2400" dirty="0"/>
          </a:p>
        </p:txBody>
      </p:sp>
    </p:spTree>
  </p:cSld>
  <p:clrMapOvr>
    <a:masterClrMapping/>
  </p:clrMapOvr>
  <p:transition>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a:t>Asthma</a:t>
            </a:r>
          </a:p>
        </p:txBody>
      </p:sp>
      <p:sp>
        <p:nvSpPr>
          <p:cNvPr id="3" name="Text Placeholder 2"/>
          <p:cNvSpPr txBox="1">
            <a:spLocks noGrp="1"/>
          </p:cNvSpPr>
          <p:nvPr>
            <p:ph type="body" idx="4294967295"/>
          </p:nvPr>
        </p:nvSpPr>
        <p:spPr>
          <a:xfrm>
            <a:off x="503999" y="1769039"/>
            <a:ext cx="9071640" cy="5395173"/>
          </a:xfrm>
        </p:spPr>
        <p:txBody>
          <a:bodyPr/>
          <a:lstStyle>
            <a:defPPr marL="432000" marR="0" lvl="0" indent="-324000">
              <a:spcBef>
                <a:spcPts val="0"/>
              </a:spcBef>
              <a:spcAft>
                <a:spcPts val="1414"/>
              </a:spcAft>
              <a:buSzPct val="45000"/>
              <a:buFont typeface="StarSymbol"/>
              <a:buNone/>
              <a:defRPr lang="en-GB"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GB"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GB"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GB"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GB"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9pPr>
          </a:lstStyle>
          <a:p>
            <a:pPr lvl="0"/>
            <a:r>
              <a:rPr lang="en-GB" sz="2400" dirty="0"/>
              <a:t>Asthma is an allergic reaction to various allergens (animal fur, pollen, dust mites) that inflames the bronchi and bronchioles causing them to constrict lowering the volume of gas that can flow through the </a:t>
            </a:r>
            <a:r>
              <a:rPr lang="en-GB" sz="2400" dirty="0" smtClean="0"/>
              <a:t>airways ,</a:t>
            </a:r>
            <a:r>
              <a:rPr lang="en-GB" sz="2400" dirty="0"/>
              <a:t>this leads to a lower tidal volume lowering pulmonary ventilation </a:t>
            </a:r>
            <a:r>
              <a:rPr lang="en-GB" sz="2400" dirty="0" smtClean="0"/>
              <a:t>causing physical activity to be harder, </a:t>
            </a:r>
            <a:r>
              <a:rPr lang="en-GB" sz="2400" dirty="0"/>
              <a:t>the linings of the airways also produce mucus further narrowing the pathway for air. The amount of mucus determines how life threatening the asthma attack is</a:t>
            </a:r>
            <a:r>
              <a:rPr lang="en-GB" sz="2400" dirty="0" smtClean="0"/>
              <a:t>.</a:t>
            </a:r>
          </a:p>
          <a:p>
            <a:pPr lvl="0"/>
            <a:r>
              <a:rPr lang="en-GB" sz="2400" dirty="0" smtClean="0"/>
              <a:t>Symptoms- Frequent cough, wheezing/coughing after exercise.</a:t>
            </a:r>
          </a:p>
          <a:p>
            <a:pPr lvl="0"/>
            <a:r>
              <a:rPr lang="en-GB" sz="2400" dirty="0" smtClean="0"/>
              <a:t>Prevention- </a:t>
            </a:r>
            <a:r>
              <a:rPr lang="en-GB" sz="2400" dirty="0" smtClean="0"/>
              <a:t>Avoid triggers, Preventer inhalers (Lessen </a:t>
            </a:r>
            <a:r>
              <a:rPr lang="en-GB" sz="2400" dirty="0" smtClean="0"/>
              <a:t>inflammation)</a:t>
            </a:r>
          </a:p>
          <a:p>
            <a:pPr lvl="0"/>
            <a:r>
              <a:rPr lang="en-GB" sz="2400" dirty="0" smtClean="0"/>
              <a:t>Causes- Family history of atopic conditions, Air pollutants, Stress. </a:t>
            </a:r>
            <a:endParaRPr lang="en-GB" sz="2400" dirty="0"/>
          </a:p>
        </p:txBody>
      </p:sp>
    </p:spTree>
  </p:cSld>
  <p:clrMapOvr>
    <a:masterClrMapping/>
  </p:clrMapOvr>
  <p:transition>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a:t>Emphysema</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n-GB"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GB"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GB"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GB"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GB"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GB" sz="2000" b="0" i="0" u="none" strike="noStrike" kern="1200">
                <a:ln>
                  <a:noFill/>
                </a:ln>
                <a:latin typeface="Arial" pitchFamily="18"/>
                <a:ea typeface="Microsoft YaHei" pitchFamily="2"/>
                <a:cs typeface="Mangal" pitchFamily="2"/>
              </a:defRPr>
            </a:lvl9pPr>
          </a:lstStyle>
          <a:p>
            <a:pPr lvl="0"/>
            <a:r>
              <a:rPr lang="en-GB" sz="2400" dirty="0"/>
              <a:t>Emphysema is a disease which ruptures the alveoli which were small with a large surface area to form one larger alveolus with less surface area for capillaries to undergo gas exchange. The larger alveolus also prevents the elastic action of the alveoli working properly reducing tidal volume making them lose breath easier</a:t>
            </a:r>
            <a:r>
              <a:rPr lang="en-GB" sz="2400" dirty="0" smtClean="0"/>
              <a:t>.</a:t>
            </a:r>
          </a:p>
          <a:p>
            <a:pPr lvl="0"/>
            <a:r>
              <a:rPr lang="en-GB" sz="2400" dirty="0" smtClean="0"/>
              <a:t>Symptoms-Shortness of breath, Weight loss, Stress, </a:t>
            </a:r>
            <a:r>
              <a:rPr lang="en-GB" sz="2400" dirty="0" err="1" smtClean="0"/>
              <a:t>Blueish</a:t>
            </a:r>
            <a:r>
              <a:rPr lang="en-GB" sz="2400" dirty="0" smtClean="0"/>
              <a:t> skin colouration (Lack of oxygen in blood due to damaged </a:t>
            </a:r>
            <a:r>
              <a:rPr lang="en-GB" sz="2400" smtClean="0"/>
              <a:t>gas exchange.)</a:t>
            </a:r>
            <a:endParaRPr lang="en-GB" sz="2400" dirty="0"/>
          </a:p>
          <a:p>
            <a:pPr lvl="0"/>
            <a:r>
              <a:rPr lang="en-GB" sz="2400" dirty="0" smtClean="0"/>
              <a:t>Prevention- Avoid air pollutants (Smoking etc.)</a:t>
            </a:r>
          </a:p>
          <a:p>
            <a:pPr lvl="0"/>
            <a:r>
              <a:rPr lang="en-GB" sz="2400" dirty="0" smtClean="0"/>
              <a:t>Causes- Air pollutants, Genetics</a:t>
            </a:r>
            <a:endParaRPr lang="en-GB" sz="2400" dirty="0"/>
          </a:p>
        </p:txBody>
      </p:sp>
    </p:spTree>
  </p:cSld>
  <p:clrMapOvr>
    <a:masterClrMapping/>
  </p:clrMapOvr>
  <p:transition>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432</Words>
  <Application>Microsoft Office PowerPoint</Application>
  <PresentationFormat>On-screen Show (4:3)</PresentationFormat>
  <Paragraphs>20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vt:lpstr>
      <vt:lpstr>Tuberculosis</vt:lpstr>
      <vt:lpstr>Pulmonary Fibrosis</vt:lpstr>
      <vt:lpstr>Asthma</vt:lpstr>
      <vt:lpstr>Emphysema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Tuberculosis</dc:title>
  <dc:creator>harvey murphy</dc:creator>
  <cp:lastModifiedBy>Quinten Gates</cp:lastModifiedBy>
  <cp:revision>7</cp:revision>
  <dcterms:created xsi:type="dcterms:W3CDTF">2014-09-26T17:23:31Z</dcterms:created>
  <dcterms:modified xsi:type="dcterms:W3CDTF">2014-10-02T08:20:48Z</dcterms:modified>
</cp:coreProperties>
</file>