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97A66-F842-4677-8E08-B9A91A16900C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C6503-645A-4FB6-9874-0CDA20A99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3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A18EF4D-002A-4A5A-929C-063B780E008C}" type="slidenum">
              <a:rPr lang="en-GB" smtClean="0">
                <a:solidFill>
                  <a:prstClr val="black"/>
                </a:solidFill>
              </a:rPr>
              <a:pPr eaLnBrk="1" hangingPunct="1"/>
              <a:t>13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96A7-4E30-48D6-B392-73B6A72093E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A8CB-39BE-4EA9-98BD-8F76BD89D68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B98A-0983-463E-80A1-6444AD70067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D49E-2FA0-4D30-B4F7-36AF91F72A0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78E7-E43D-4370-B7C3-BF3FFD07405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25D9-A38E-4994-9A10-864ED1A59FB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8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838D5-904E-4280-B2DC-FB9B7778148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CFEA-7CDE-42D0-8CC1-CD68A09577D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6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8511-D7FB-4EDE-9B86-22C44F60B2B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6F97-9B04-4EC5-B422-ED9E71DD6F5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4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CF673-D645-42FF-8EBA-6B0E1B5DDA9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845D-C654-4D31-8628-48A76A93CE8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1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0764-EEEA-487B-96B4-45AD72043E3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AB5-6CB7-4F4F-9D0A-6C25A77771B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92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9BD5-76EB-4E94-B6D3-A28131D570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4C5-5CFA-4E40-941C-781C3058ECE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81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1532A-4031-4082-BBD7-3B64AB6BF3C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B6A2-AF4C-4958-9321-DFBE3871BF3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56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F693-A57B-412F-929F-90CF1D3BAE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EBA2-6649-48D6-AA80-5756F277470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07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CBA0-8659-4B82-9CEF-B39CDDDC015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DEED-EA6E-49AD-9448-94700DCA756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9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1E11-4C5A-4717-B728-FAEDF6ECBB2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8836-1E4B-4BA5-92A2-89A2AA19180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37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F99E3-837B-4B2F-9ABC-FA82DC0A734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DAF6-7D25-4B54-89C1-8D19E961C07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8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384C7-D9AE-4FAE-880D-DE2D847486C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0480-F9BB-46F2-8FC5-64BC9327D52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27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572D-7850-4FA2-BC9B-0DB9033E560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361C-AD7F-4912-ACF4-0A649E445C3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03EE-76CA-4538-947D-49B35896377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9A49-B20A-421F-B60D-D8AEF2FC971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4C49-7EED-42E7-9901-E58F9CAD3FF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C016-1583-42A9-BABC-1D434429C67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6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B5CA-13AB-4ADF-A991-B49BDAEFE70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F403-5110-4293-9F81-30CE8A6EAB6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7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706E-D852-4AE1-B1B8-D65F8B97524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EF1C-6F7C-49B2-AF1F-8F06783AF14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1E77-E376-4AA4-9951-28428A53952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DCC4-1F9B-4DA2-8BE1-54E067DA5F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3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3BC9-2169-4920-A6C5-D343CA231C3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9355-082C-47EC-9E54-A8587ECD0F8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6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05CF-3F5D-471A-8722-C2E00337FEA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DAAD-EF25-4B3C-9E61-88FBDFA9371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DE4C0-617F-4D96-A4B0-36FC251315C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1528A-FC3E-436C-8C97-BB3B911BF02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0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38AA7-6348-4B34-97DB-575AF1ABCB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8488E-71B7-400E-9B30-26453D58ECF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7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en-GB" sz="3200" b="1" smtClean="0"/>
              <a:t>How the cholera bacterium causes disease</a:t>
            </a:r>
          </a:p>
        </p:txBody>
      </p:sp>
      <p:pic>
        <p:nvPicPr>
          <p:cNvPr id="22531" name="Picture 2" descr="http://www.myowneyes.org/wp-content/uploads/2010/11/IMG_67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532765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1557338"/>
            <a:ext cx="1150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Poor sanitation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40650" y="4581525"/>
            <a:ext cx="11525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Houses lack basic facilities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4365625"/>
            <a:ext cx="1366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Lack of clean water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6600" y="6021388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Crowded living conditions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24750" y="1773238"/>
            <a:ext cx="13684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Inadequate sewage system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92275" y="1989138"/>
            <a:ext cx="1727200" cy="5032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76375" y="4076700"/>
            <a:ext cx="1871663" cy="43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V="1">
            <a:off x="4572000" y="4508500"/>
            <a:ext cx="0" cy="15128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1"/>
          </p:cNvCxnSpPr>
          <p:nvPr/>
        </p:nvCxnSpPr>
        <p:spPr>
          <a:xfrm flipH="1" flipV="1">
            <a:off x="5940425" y="4292600"/>
            <a:ext cx="1800225" cy="7508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156325" y="2133600"/>
            <a:ext cx="1295400" cy="43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593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6"/>
            </a:pPr>
            <a:r>
              <a:rPr lang="en-GB" smtClean="0"/>
              <a:t>What happens to the water potential in the small intestinal lumen?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9763" y="6057900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2475" y="5157788"/>
            <a:ext cx="163513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60963" y="5157788"/>
            <a:ext cx="163512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4829175" y="4652963"/>
            <a:ext cx="206375" cy="1620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4673600" y="3357563"/>
            <a:ext cx="407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5" name="TextBox 10"/>
          <p:cNvSpPr txBox="1">
            <a:spLocks noChangeArrowheads="1"/>
          </p:cNvSpPr>
          <p:nvPr/>
        </p:nvSpPr>
        <p:spPr bwMode="auto">
          <a:xfrm>
            <a:off x="4662488" y="4229100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6" name="TextBox 11"/>
          <p:cNvSpPr txBox="1">
            <a:spLocks noChangeArrowheads="1"/>
          </p:cNvSpPr>
          <p:nvPr/>
        </p:nvSpPr>
        <p:spPr bwMode="auto">
          <a:xfrm>
            <a:off x="4164013" y="3687763"/>
            <a:ext cx="407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7" name="TextBox 12"/>
          <p:cNvSpPr txBox="1">
            <a:spLocks noChangeArrowheads="1"/>
          </p:cNvSpPr>
          <p:nvPr/>
        </p:nvSpPr>
        <p:spPr bwMode="auto">
          <a:xfrm>
            <a:off x="5292725" y="36877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8" name="TextBox 13"/>
          <p:cNvSpPr txBox="1">
            <a:spLocks noChangeArrowheads="1"/>
          </p:cNvSpPr>
          <p:nvPr/>
        </p:nvSpPr>
        <p:spPr bwMode="auto">
          <a:xfrm>
            <a:off x="4633913" y="384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59" name="TextBox 14"/>
          <p:cNvSpPr txBox="1">
            <a:spLocks noChangeArrowheads="1"/>
          </p:cNvSpPr>
          <p:nvPr/>
        </p:nvSpPr>
        <p:spPr bwMode="auto">
          <a:xfrm>
            <a:off x="4191000" y="4214813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1760" name="TextBox 15"/>
          <p:cNvSpPr txBox="1">
            <a:spLocks noChangeArrowheads="1"/>
          </p:cNvSpPr>
          <p:nvPr/>
        </p:nvSpPr>
        <p:spPr bwMode="auto">
          <a:xfrm>
            <a:off x="5160963" y="4229100"/>
            <a:ext cx="407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8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6"/>
            </a:pPr>
            <a:r>
              <a:rPr lang="en-GB" smtClean="0"/>
              <a:t>Water floods out of cells into the small intestine by osmosis.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9763" y="6057900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2475" y="5157788"/>
            <a:ext cx="163513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60963" y="5157788"/>
            <a:ext cx="163512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4829175" y="4652963"/>
            <a:ext cx="206375" cy="1620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2778" name="TextBox 9"/>
          <p:cNvSpPr txBox="1">
            <a:spLocks noChangeArrowheads="1"/>
          </p:cNvSpPr>
          <p:nvPr/>
        </p:nvSpPr>
        <p:spPr bwMode="auto">
          <a:xfrm>
            <a:off x="4673600" y="3357563"/>
            <a:ext cx="407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779" name="TextBox 10"/>
          <p:cNvSpPr txBox="1">
            <a:spLocks noChangeArrowheads="1"/>
          </p:cNvSpPr>
          <p:nvPr/>
        </p:nvSpPr>
        <p:spPr bwMode="auto">
          <a:xfrm>
            <a:off x="4662488" y="4229100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780" name="TextBox 11"/>
          <p:cNvSpPr txBox="1">
            <a:spLocks noChangeArrowheads="1"/>
          </p:cNvSpPr>
          <p:nvPr/>
        </p:nvSpPr>
        <p:spPr bwMode="auto">
          <a:xfrm>
            <a:off x="4164013" y="3687763"/>
            <a:ext cx="407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781" name="TextBox 12"/>
          <p:cNvSpPr txBox="1">
            <a:spLocks noChangeArrowheads="1"/>
          </p:cNvSpPr>
          <p:nvPr/>
        </p:nvSpPr>
        <p:spPr bwMode="auto">
          <a:xfrm>
            <a:off x="5292725" y="36877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782" name="TextBox 13"/>
          <p:cNvSpPr txBox="1">
            <a:spLocks noChangeArrowheads="1"/>
          </p:cNvSpPr>
          <p:nvPr/>
        </p:nvSpPr>
        <p:spPr bwMode="auto">
          <a:xfrm>
            <a:off x="4633913" y="384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783" name="TextBox 14"/>
          <p:cNvSpPr txBox="1">
            <a:spLocks noChangeArrowheads="1"/>
          </p:cNvSpPr>
          <p:nvPr/>
        </p:nvSpPr>
        <p:spPr bwMode="auto">
          <a:xfrm>
            <a:off x="4191000" y="4214813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2784" name="TextBox 15"/>
          <p:cNvSpPr txBox="1">
            <a:spLocks noChangeArrowheads="1"/>
          </p:cNvSpPr>
          <p:nvPr/>
        </p:nvSpPr>
        <p:spPr bwMode="auto">
          <a:xfrm>
            <a:off x="5160963" y="4229100"/>
            <a:ext cx="407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1413" y="3171825"/>
            <a:ext cx="565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8450" y="3165475"/>
            <a:ext cx="565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6375" y="3619500"/>
            <a:ext cx="5635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2163" y="3859213"/>
            <a:ext cx="5635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3813" y="4575175"/>
            <a:ext cx="565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8838" y="3986213"/>
            <a:ext cx="565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4652963"/>
            <a:ext cx="565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87650" y="4087813"/>
            <a:ext cx="565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5988" y="3175000"/>
            <a:ext cx="565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06663" y="3660775"/>
            <a:ext cx="5635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24188" y="3471863"/>
            <a:ext cx="5635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47850" y="4275138"/>
            <a:ext cx="5635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76613" y="4251325"/>
            <a:ext cx="565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6388" y="2987675"/>
            <a:ext cx="565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5913" y="5148263"/>
            <a:ext cx="565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70063" y="4740275"/>
            <a:ext cx="5635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H</a:t>
            </a:r>
            <a:r>
              <a:rPr lang="en-GB" b="1" baseline="-250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2</a:t>
            </a:r>
            <a:r>
              <a:rPr lang="en-GB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O</a:t>
            </a:r>
            <a:endParaRPr lang="en-GB" b="1" baseline="30000" dirty="0">
              <a:solidFill>
                <a:srgbClr val="1F497D">
                  <a:lumMod val="60000"/>
                  <a:lumOff val="40000"/>
                </a:srgbClr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9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7"/>
            </a:pPr>
            <a:r>
              <a:rPr lang="en-GB" smtClean="0"/>
              <a:t>The increased water causes profuse watery diarrhoea.  There is so much diarrhoea that the stools eventually turn into a ‘rice water’ colour.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871913"/>
            <a:ext cx="3384550" cy="2638425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21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41325" y="4302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/>
              <a:t>How does the bacterium cause disease? 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000250"/>
            <a:ext cx="5114925" cy="46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928813" y="1571625"/>
            <a:ext cx="5357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500313" y="1928813"/>
            <a:ext cx="4429125" cy="3571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8813" y="2286000"/>
            <a:ext cx="5357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TextBox 10"/>
          <p:cNvSpPr txBox="1">
            <a:spLocks noChangeArrowheads="1"/>
          </p:cNvSpPr>
          <p:nvPr/>
        </p:nvSpPr>
        <p:spPr bwMode="auto">
          <a:xfrm>
            <a:off x="7358063" y="1714500"/>
            <a:ext cx="1785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prstClr val="black"/>
                </a:solidFill>
              </a:rPr>
              <a:t>Lumen of small intestine</a:t>
            </a:r>
          </a:p>
        </p:txBody>
      </p:sp>
      <p:sp>
        <p:nvSpPr>
          <p:cNvPr id="5" name="Flowchart: Merge 4"/>
          <p:cNvSpPr/>
          <p:nvPr/>
        </p:nvSpPr>
        <p:spPr>
          <a:xfrm>
            <a:off x="3429000" y="1857375"/>
            <a:ext cx="214313" cy="32861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Flowchart: Merge 11"/>
          <p:cNvSpPr/>
          <p:nvPr/>
        </p:nvSpPr>
        <p:spPr>
          <a:xfrm>
            <a:off x="285750" y="3071813"/>
            <a:ext cx="214313" cy="32861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4826" name="TextBox 12"/>
          <p:cNvSpPr txBox="1">
            <a:spLocks noChangeArrowheads="1"/>
          </p:cNvSpPr>
          <p:nvPr/>
        </p:nvSpPr>
        <p:spPr bwMode="auto">
          <a:xfrm>
            <a:off x="642938" y="3071813"/>
            <a:ext cx="1214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Toxin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429125" y="2786063"/>
            <a:ext cx="142875" cy="50006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0" y="2786063"/>
            <a:ext cx="142875" cy="50006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4313" y="3714750"/>
            <a:ext cx="142875" cy="5000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7188" y="3714750"/>
            <a:ext cx="142875" cy="5000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4831" name="TextBox 17"/>
          <p:cNvSpPr txBox="1">
            <a:spLocks noChangeArrowheads="1"/>
          </p:cNvSpPr>
          <p:nvPr/>
        </p:nvSpPr>
        <p:spPr bwMode="auto">
          <a:xfrm>
            <a:off x="714375" y="3643313"/>
            <a:ext cx="1214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Chloride Channel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29000" y="3857625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Cl</a:t>
            </a:r>
            <a:r>
              <a:rPr lang="en-GB" sz="3200">
                <a:solidFill>
                  <a:prstClr val="black"/>
                </a:solidFill>
              </a:rPr>
              <a:t>-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86375" y="39290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Cl</a:t>
            </a:r>
            <a:r>
              <a:rPr lang="en-GB" sz="3200">
                <a:solidFill>
                  <a:prstClr val="black"/>
                </a:solidFill>
              </a:rPr>
              <a:t>-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72063" y="321468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Cl</a:t>
            </a:r>
            <a:r>
              <a:rPr lang="en-GB" sz="3200">
                <a:solidFill>
                  <a:prstClr val="black"/>
                </a:solidFill>
              </a:rPr>
              <a:t>-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357563" y="321468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Cl</a:t>
            </a:r>
            <a:r>
              <a:rPr lang="en-GB" sz="3200">
                <a:solidFill>
                  <a:prstClr val="black"/>
                </a:solidFill>
              </a:rPr>
              <a:t>-</a:t>
            </a:r>
            <a:endParaRPr lang="en-GB">
              <a:solidFill>
                <a:prstClr val="black"/>
              </a:solidFill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0" t="12871" r="24010" b="12871"/>
          <a:stretch>
            <a:fillRect/>
          </a:stretch>
        </p:blipFill>
        <p:spPr bwMode="auto">
          <a:xfrm>
            <a:off x="5500688" y="4500563"/>
            <a:ext cx="357187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0" t="12871" r="24010" b="12871"/>
          <a:stretch>
            <a:fillRect/>
          </a:stretch>
        </p:blipFill>
        <p:spPr bwMode="auto">
          <a:xfrm>
            <a:off x="3214688" y="4500563"/>
            <a:ext cx="357187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0" t="12871" r="24010" b="12871"/>
          <a:stretch>
            <a:fillRect/>
          </a:stretch>
        </p:blipFill>
        <p:spPr bwMode="auto">
          <a:xfrm>
            <a:off x="3643313" y="4786313"/>
            <a:ext cx="357187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0" t="12871" r="24010" b="12871"/>
          <a:stretch>
            <a:fillRect/>
          </a:stretch>
        </p:blipFill>
        <p:spPr bwMode="auto">
          <a:xfrm>
            <a:off x="5000625" y="4929188"/>
            <a:ext cx="35718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0" t="12871" r="24010" b="12871"/>
          <a:stretch>
            <a:fillRect/>
          </a:stretch>
        </p:blipFill>
        <p:spPr bwMode="auto">
          <a:xfrm>
            <a:off x="214313" y="4500563"/>
            <a:ext cx="357187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1" name="TextBox 27"/>
          <p:cNvSpPr txBox="1">
            <a:spLocks noChangeArrowheads="1"/>
          </p:cNvSpPr>
          <p:nvPr/>
        </p:nvSpPr>
        <p:spPr bwMode="auto">
          <a:xfrm>
            <a:off x="714375" y="4714875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Water</a:t>
            </a:r>
          </a:p>
        </p:txBody>
      </p:sp>
      <p:sp>
        <p:nvSpPr>
          <p:cNvPr id="34842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73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025E-6 L 0.03455 0.20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16374E-6 L -0.0474 -0.0055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4746E-6 L 0.03142 -2.74746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1.70213E-6 L 0.09444 -0.03192 L 0.09444 -0.21392 L 0.04653 -0.24954 " pathEditMode="relative" ptsTypes="AAAA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12303E-7 L 0.08594 -0.12951 L 0.09011 -0.31337 L -0.00833 -0.30411 " pathEditMode="relative" ptsTypes="AAAA">
                                      <p:cBhvr>
                                        <p:cTn id="1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197 -0.05065 L -0.05486 -0.22688 L -0.00694 -0.26434 " pathEditMode="relative" ptsTypes="AAAA">
                                      <p:cBhvr>
                                        <p:cTn id="1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177 -0.15564 L -0.07188 -0.34158 L 0.03802 -0.32284 " pathEditMode="relative" ptsTypes="AAAA">
                                      <p:cBhvr>
                                        <p:cTn id="2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2 -0.02105 C 0.02569 -0.0229 0.02639 -0.02498 0.0276 -0.0266 C 0.02882 -0.02822 0.03073 -0.02868 0.03177 -0.0303 C 0.03316 -0.03238 0.03333 -0.03562 0.03455 -0.03793 C 0.03837 -0.04464 0.04132 -0.04556 0.04583 -0.05088 C 0.0585 -0.06522 0.04149 -0.04857 0.05573 -0.06037 C 0.05781 -0.06198 0.06146 -0.06592 0.06146 -0.06592 L 0.1684 -0.43756 " pathEditMode="relative" ptsTypes="ffffffAA">
                                      <p:cBhvr>
                                        <p:cTn id="2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-0.04949 L 0.08629 -0.25578 L 0.07934 -0.43779 L 0.04132 -0.4246 " pathEditMode="relative" ptsTypes="AAAA">
                                      <p:cBhvr>
                                        <p:cTn id="2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4787 L -0.05642 -0.27105 L -0.04097 -0.4512 L 0.03785 -0.44357 " pathEditMode="relative" ptsTypes="AAAA">
                                      <p:cBhvr>
                                        <p:cTn id="2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5296 L -0.11823 -0.4149 " pathEditMode="relative" ptsTypes="AA">
                                      <p:cBhvr>
                                        <p:cTn id="30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/>
            </a:pPr>
            <a:r>
              <a:rPr lang="en-GB" smtClean="0"/>
              <a:t>Cholera bacteria are ingested by humans through faecal contaminated food or water.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pic>
        <p:nvPicPr>
          <p:cNvPr id="23557" name="Picture 4" descr="http://static.guim.co.uk/sys-images/Books/Pix/pictures/2011/11/17/1321530815406/Somali-boys-fetch-water-f-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284538"/>
            <a:ext cx="5461000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2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2"/>
            </a:pPr>
            <a:r>
              <a:rPr lang="en-GB" smtClean="0"/>
              <a:t>Cholera bacteria penetrate mucus lining of the small intestine using their flagella.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pic>
        <p:nvPicPr>
          <p:cNvPr id="24581" name="Picture 2" descr="http://archives.focus.hms.harvard.edu/1996/Feb16_1996/images/Chol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302000"/>
            <a:ext cx="5037137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05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3"/>
            </a:pPr>
            <a:r>
              <a:rPr lang="en-GB" smtClean="0"/>
              <a:t>Cholera bacteria produce a protein toxin consisting of 2 parts – one part binds to specific glycolipid receptors on the intestine wall.  The second part is ingested by the cell.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875" y="4365625"/>
            <a:ext cx="50323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938" y="4329113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059113" y="4508500"/>
            <a:ext cx="504825" cy="730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374900" y="4581525"/>
            <a:ext cx="142875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 rot="5400000">
            <a:off x="2735262" y="4724401"/>
            <a:ext cx="142875" cy="5778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095625" y="4581525"/>
            <a:ext cx="144463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735263" y="5084763"/>
            <a:ext cx="144462" cy="5048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1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3"/>
            </a:pPr>
            <a:r>
              <a:rPr lang="en-GB" smtClean="0"/>
              <a:t>Cholera bacteria produce a protein toxin consisting of 2 parts – one part binds to specific glycolipid receptors on the intestine wall.  The second part is ingested by the cell.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875" y="4365625"/>
            <a:ext cx="50323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938" y="4797425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059113" y="4508500"/>
            <a:ext cx="504825" cy="730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374900" y="4581525"/>
            <a:ext cx="142875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 rot="5400000">
            <a:off x="2735262" y="4724401"/>
            <a:ext cx="142875" cy="5778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095625" y="4581525"/>
            <a:ext cx="144463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735263" y="5084763"/>
            <a:ext cx="144462" cy="5048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3"/>
            </a:pPr>
            <a:r>
              <a:rPr lang="en-GB" smtClean="0"/>
              <a:t>Cholera bacteria produce a protein toxin consisting of 2 parts – one part binds to specific glycolipid receptors on the intestine wall.  The second part is ingested by the cell.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875" y="4365625"/>
            <a:ext cx="50323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938" y="5121275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059113" y="4508500"/>
            <a:ext cx="504825" cy="730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374900" y="4581525"/>
            <a:ext cx="142875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 rot="5400000">
            <a:off x="2735262" y="4724401"/>
            <a:ext cx="142875" cy="5778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095625" y="4581525"/>
            <a:ext cx="144463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735263" y="5084763"/>
            <a:ext cx="144462" cy="5048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3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3"/>
            </a:pPr>
            <a:r>
              <a:rPr lang="en-GB" smtClean="0"/>
              <a:t>Cholera bacteria produce a protein toxin consisting of 2 parts – one part binds to specific glycolipid receptors on the intestine wall.  The second part is ingested by the cell.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875" y="4365625"/>
            <a:ext cx="50323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938" y="5842000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059113" y="4508500"/>
            <a:ext cx="504825" cy="730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374900" y="4581525"/>
            <a:ext cx="142875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 rot="5400000">
            <a:off x="2735262" y="4724401"/>
            <a:ext cx="142875" cy="5778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095625" y="4581525"/>
            <a:ext cx="144463" cy="503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735263" y="5084763"/>
            <a:ext cx="144462" cy="5048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56188" y="5157788"/>
            <a:ext cx="163512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9700" y="5157788"/>
            <a:ext cx="165100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2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4"/>
            </a:pPr>
            <a:r>
              <a:rPr lang="en-GB" smtClean="0"/>
              <a:t>The toxin starts a chain of events in the cell which result in chloride channels in the membrane opening.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20020125">
            <a:off x="3687763" y="5935663"/>
            <a:ext cx="1584325" cy="649287"/>
          </a:xfrm>
          <a:prstGeom prst="curvedUpArrow">
            <a:avLst>
              <a:gd name="adj1" fmla="val 22303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9763" y="6057900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2475" y="5157788"/>
            <a:ext cx="163513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0963" y="5157788"/>
            <a:ext cx="163512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9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Cholera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mic Sans MS" pitchFamily="66" charset="0"/>
              <a:buAutoNum type="arabicPeriod" startAt="5"/>
            </a:pPr>
            <a:r>
              <a:rPr lang="en-GB" smtClean="0"/>
              <a:t>The flood of chloride ions out of the cells into the lumen of the small intestine lowers the water potential.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What is cholera and how do the symptoms arise?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4213" y="5589588"/>
            <a:ext cx="5543550" cy="1368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9763" y="6057900"/>
            <a:ext cx="576262" cy="431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2475" y="5157788"/>
            <a:ext cx="163513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0963" y="5157788"/>
            <a:ext cx="163512" cy="719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4829175" y="4652963"/>
            <a:ext cx="206375" cy="1620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0730" name="TextBox 10"/>
          <p:cNvSpPr txBox="1">
            <a:spLocks noChangeArrowheads="1"/>
          </p:cNvSpPr>
          <p:nvPr/>
        </p:nvSpPr>
        <p:spPr bwMode="auto">
          <a:xfrm>
            <a:off x="4673600" y="3357563"/>
            <a:ext cx="407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731" name="TextBox 11"/>
          <p:cNvSpPr txBox="1">
            <a:spLocks noChangeArrowheads="1"/>
          </p:cNvSpPr>
          <p:nvPr/>
        </p:nvSpPr>
        <p:spPr bwMode="auto">
          <a:xfrm>
            <a:off x="4662488" y="4229100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732" name="TextBox 12"/>
          <p:cNvSpPr txBox="1">
            <a:spLocks noChangeArrowheads="1"/>
          </p:cNvSpPr>
          <p:nvPr/>
        </p:nvSpPr>
        <p:spPr bwMode="auto">
          <a:xfrm>
            <a:off x="4164013" y="3687763"/>
            <a:ext cx="407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733" name="TextBox 13"/>
          <p:cNvSpPr txBox="1">
            <a:spLocks noChangeArrowheads="1"/>
          </p:cNvSpPr>
          <p:nvPr/>
        </p:nvSpPr>
        <p:spPr bwMode="auto">
          <a:xfrm>
            <a:off x="5292725" y="36877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734" name="TextBox 14"/>
          <p:cNvSpPr txBox="1">
            <a:spLocks noChangeArrowheads="1"/>
          </p:cNvSpPr>
          <p:nvPr/>
        </p:nvSpPr>
        <p:spPr bwMode="auto">
          <a:xfrm>
            <a:off x="4633913" y="384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735" name="TextBox 15"/>
          <p:cNvSpPr txBox="1">
            <a:spLocks noChangeArrowheads="1"/>
          </p:cNvSpPr>
          <p:nvPr/>
        </p:nvSpPr>
        <p:spPr bwMode="auto">
          <a:xfrm>
            <a:off x="4191000" y="4214813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0736" name="TextBox 16"/>
          <p:cNvSpPr txBox="1">
            <a:spLocks noChangeArrowheads="1"/>
          </p:cNvSpPr>
          <p:nvPr/>
        </p:nvSpPr>
        <p:spPr bwMode="auto">
          <a:xfrm>
            <a:off x="5160963" y="4229100"/>
            <a:ext cx="407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Cl</a:t>
            </a:r>
            <a:r>
              <a:rPr lang="en-GB" b="1" baseline="3000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832082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1_Office Theme</vt:lpstr>
      <vt:lpstr>Office Theme</vt:lpstr>
      <vt:lpstr>How the cholera bacterium causes disease</vt:lpstr>
      <vt:lpstr>Cholera</vt:lpstr>
      <vt:lpstr>Cholera</vt:lpstr>
      <vt:lpstr>Cholera</vt:lpstr>
      <vt:lpstr>Cholera</vt:lpstr>
      <vt:lpstr>Cholera</vt:lpstr>
      <vt:lpstr>Cholera</vt:lpstr>
      <vt:lpstr>Cholera</vt:lpstr>
      <vt:lpstr>Cholera</vt:lpstr>
      <vt:lpstr>Cholera</vt:lpstr>
      <vt:lpstr>Cholera</vt:lpstr>
      <vt:lpstr>Cholera</vt:lpstr>
      <vt:lpstr>How does the bacterium cause disease? 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G.Smith</dc:creator>
  <cp:lastModifiedBy>G.Smith</cp:lastModifiedBy>
  <cp:revision>2</cp:revision>
  <dcterms:created xsi:type="dcterms:W3CDTF">2014-05-19T14:04:52Z</dcterms:created>
  <dcterms:modified xsi:type="dcterms:W3CDTF">2014-05-19T14:07:31Z</dcterms:modified>
</cp:coreProperties>
</file>