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6F50-A5D0-4E46-AC99-D2AD47160188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60-8D93-41FA-BC1B-595AB2011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06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6F50-A5D0-4E46-AC99-D2AD47160188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60-8D93-41FA-BC1B-595AB2011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05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6F50-A5D0-4E46-AC99-D2AD47160188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60-8D93-41FA-BC1B-595AB2011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82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6F50-A5D0-4E46-AC99-D2AD47160188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60-8D93-41FA-BC1B-595AB2011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51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6F50-A5D0-4E46-AC99-D2AD47160188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60-8D93-41FA-BC1B-595AB2011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50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6F50-A5D0-4E46-AC99-D2AD47160188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60-8D93-41FA-BC1B-595AB2011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58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6F50-A5D0-4E46-AC99-D2AD47160188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60-8D93-41FA-BC1B-595AB2011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34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6F50-A5D0-4E46-AC99-D2AD47160188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60-8D93-41FA-BC1B-595AB2011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12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6F50-A5D0-4E46-AC99-D2AD47160188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60-8D93-41FA-BC1B-595AB2011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371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6F50-A5D0-4E46-AC99-D2AD47160188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60-8D93-41FA-BC1B-595AB2011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7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6F50-A5D0-4E46-AC99-D2AD47160188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60-8D93-41FA-BC1B-595AB2011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6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A6F50-A5D0-4E46-AC99-D2AD47160188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20160-8D93-41FA-BC1B-595AB2011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6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Command Words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Improving Your Exam Performance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4941168"/>
            <a:ext cx="2705100" cy="1685925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3707904" y="5085184"/>
            <a:ext cx="4536504" cy="1152128"/>
          </a:xfrm>
          <a:prstGeom prst="cloudCallout">
            <a:avLst>
              <a:gd name="adj1" fmla="val -104742"/>
              <a:gd name="adj2" fmla="val -397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If only I knew what the questions wants from me!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788" y="404664"/>
            <a:ext cx="2590800" cy="1485900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>
            <a:off x="489911" y="296652"/>
            <a:ext cx="5004556" cy="1332148"/>
          </a:xfrm>
          <a:prstGeom prst="cloudCallout">
            <a:avLst>
              <a:gd name="adj1" fmla="val 66094"/>
              <a:gd name="adj2" fmla="val -103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I’m glad the science teachers explained to me what the questions meant.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78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Explain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</a:t>
            </a:r>
            <a:r>
              <a:rPr lang="en-GB" dirty="0"/>
              <a:t>should make something clear, or state the reasons for something </a:t>
            </a:r>
            <a:r>
              <a:rPr lang="en-GB" dirty="0" smtClean="0"/>
              <a:t>happening. The </a:t>
            </a:r>
            <a:r>
              <a:rPr lang="en-GB" dirty="0"/>
              <a:t>points in the answer </a:t>
            </a:r>
            <a:r>
              <a:rPr lang="en-GB" b="1" dirty="0"/>
              <a:t>must </a:t>
            </a:r>
            <a:r>
              <a:rPr lang="en-GB" dirty="0"/>
              <a:t>be linked coherently and </a:t>
            </a:r>
            <a:r>
              <a:rPr lang="en-GB" dirty="0" smtClean="0"/>
              <a:t>logically. The </a:t>
            </a:r>
            <a:r>
              <a:rPr lang="en-GB" dirty="0"/>
              <a:t>answer should </a:t>
            </a:r>
            <a:r>
              <a:rPr lang="en-GB" b="1" dirty="0"/>
              <a:t>not </a:t>
            </a:r>
            <a:r>
              <a:rPr lang="en-GB" dirty="0"/>
              <a:t>be a simple list of reasons.</a:t>
            </a:r>
          </a:p>
        </p:txBody>
      </p:sp>
    </p:spTree>
    <p:extLst>
      <p:ext uri="{BB962C8B-B14F-4D97-AF65-F5344CB8AC3E}">
        <p14:creationId xmlns:p14="http://schemas.microsoft.com/office/powerpoint/2010/main" val="387066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/>
              <a:t>Example of an Explain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2476871"/>
          </a:xfrm>
        </p:spPr>
        <p:txBody>
          <a:bodyPr>
            <a:normAutofit lnSpcReduction="10000"/>
          </a:bodyPr>
          <a:lstStyle/>
          <a:p>
            <a:r>
              <a:rPr lang="en-GB" sz="2000" b="1" dirty="0" smtClean="0"/>
              <a:t>Example</a:t>
            </a:r>
            <a:r>
              <a:rPr lang="en-GB" sz="2000" b="1" dirty="0"/>
              <a:t>: </a:t>
            </a:r>
            <a:r>
              <a:rPr lang="en-GB" sz="2000" b="1" dirty="0" smtClean="0"/>
              <a:t>Chemistry</a:t>
            </a:r>
          </a:p>
          <a:p>
            <a:r>
              <a:rPr lang="en-GB" sz="2000" dirty="0"/>
              <a:t>A mixture of the olive oil, water and egg yolk was shaken and left to stand. The olive oil and water </a:t>
            </a:r>
            <a:r>
              <a:rPr lang="en-GB" sz="2000" dirty="0" smtClean="0"/>
              <a:t>do not separate. The </a:t>
            </a:r>
            <a:r>
              <a:rPr lang="en-GB" sz="2000" dirty="0"/>
              <a:t>diagram shows a simple model of how a stable mixture of olive oil and water is produced by </a:t>
            </a:r>
            <a:r>
              <a:rPr lang="en-GB" sz="2000" dirty="0" smtClean="0"/>
              <a:t>the addition </a:t>
            </a:r>
            <a:r>
              <a:rPr lang="en-GB" sz="2000" dirty="0"/>
              <a:t>of egg yolk</a:t>
            </a:r>
            <a:r>
              <a:rPr lang="en-GB" sz="2000" dirty="0" smtClean="0"/>
              <a:t>. </a:t>
            </a:r>
            <a:endParaRPr lang="en-GB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00808"/>
            <a:ext cx="3555901" cy="203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83085" y="4077071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Use this simple model to explain how the molecules in the egg yolk are able to produce a stable mixture of olive oil and water.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4941168"/>
            <a:ext cx="7704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The molecules in the egg yolk have a “head” part that dissolves in water, but a long “tail” part </a:t>
            </a:r>
            <a:r>
              <a:rPr lang="en-GB" sz="2000" dirty="0" smtClean="0">
                <a:solidFill>
                  <a:srgbClr val="FF0000"/>
                </a:solidFill>
              </a:rPr>
              <a:t>that dissolves </a:t>
            </a:r>
            <a:r>
              <a:rPr lang="en-GB" sz="2000" dirty="0">
                <a:solidFill>
                  <a:srgbClr val="FF0000"/>
                </a:solidFill>
              </a:rPr>
              <a:t>in oil. A large number of these molecules surround the oil droplet and so it can </a:t>
            </a:r>
            <a:r>
              <a:rPr lang="en-GB" sz="2000" dirty="0" smtClean="0">
                <a:solidFill>
                  <a:srgbClr val="FF0000"/>
                </a:solidFill>
              </a:rPr>
              <a:t>stay suspended </a:t>
            </a:r>
            <a:r>
              <a:rPr lang="en-GB" sz="2000" dirty="0">
                <a:solidFill>
                  <a:srgbClr val="FF0000"/>
                </a:solidFill>
              </a:rPr>
              <a:t>in the water as an emulsion which is stable. The egg yolk molecules act as an emulsifier</a:t>
            </a:r>
            <a:r>
              <a:rPr lang="en-GB" sz="2000" dirty="0" smtClean="0">
                <a:solidFill>
                  <a:srgbClr val="FF0000"/>
                </a:solidFill>
              </a:rPr>
              <a:t>.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80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Suggest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term is used in questions where </a:t>
            </a:r>
            <a:r>
              <a:rPr lang="en-GB" dirty="0" smtClean="0"/>
              <a:t>you </a:t>
            </a:r>
            <a:r>
              <a:rPr lang="en-GB" dirty="0"/>
              <a:t>need to apply </a:t>
            </a:r>
            <a:r>
              <a:rPr lang="en-GB" dirty="0" smtClean="0"/>
              <a:t>your </a:t>
            </a:r>
            <a:r>
              <a:rPr lang="en-GB" dirty="0"/>
              <a:t>knowledge and understanding </a:t>
            </a:r>
            <a:r>
              <a:rPr lang="en-GB" dirty="0" smtClean="0"/>
              <a:t>to a </a:t>
            </a:r>
            <a:r>
              <a:rPr lang="en-GB" dirty="0"/>
              <a:t>new situation. Often there may be more than one correct answer as </a:t>
            </a:r>
            <a:r>
              <a:rPr lang="en-GB" dirty="0" smtClean="0"/>
              <a:t>you </a:t>
            </a:r>
            <a:r>
              <a:rPr lang="en-GB" dirty="0"/>
              <a:t>are expected </a:t>
            </a:r>
            <a:r>
              <a:rPr lang="en-GB" dirty="0" smtClean="0"/>
              <a:t>to base your </a:t>
            </a:r>
            <a:r>
              <a:rPr lang="en-GB" dirty="0"/>
              <a:t>answers on scientific knowledge and/or principles.</a:t>
            </a:r>
          </a:p>
        </p:txBody>
      </p:sp>
    </p:spTree>
    <p:extLst>
      <p:ext uri="{BB962C8B-B14F-4D97-AF65-F5344CB8AC3E}">
        <p14:creationId xmlns:p14="http://schemas.microsoft.com/office/powerpoint/2010/main" val="385181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/>
              <a:t>Example of an </a:t>
            </a:r>
            <a:r>
              <a:rPr lang="en-GB" dirty="0" smtClean="0"/>
              <a:t>Suggest </a:t>
            </a:r>
            <a:r>
              <a:rPr lang="en-GB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/>
              <a:t>Example: Physics</a:t>
            </a:r>
          </a:p>
          <a:p>
            <a:r>
              <a:rPr lang="en-GB" b="1" dirty="0"/>
              <a:t>17 </a:t>
            </a:r>
            <a:r>
              <a:rPr lang="en-GB" dirty="0"/>
              <a:t>Scientific research carried out in 13 countries has tried to find out if there are any links between using</a:t>
            </a:r>
          </a:p>
          <a:p>
            <a:r>
              <a:rPr lang="en-GB" dirty="0"/>
              <a:t>a mobile phone and developing different types of cancer.</a:t>
            </a:r>
          </a:p>
          <a:p>
            <a:r>
              <a:rPr lang="en-GB" dirty="0"/>
              <a:t>About 13 000 people, half with cancer and half in good health, were interviewed about their mobile</a:t>
            </a:r>
          </a:p>
          <a:p>
            <a:r>
              <a:rPr lang="en-GB" dirty="0"/>
              <a:t>phone use.</a:t>
            </a:r>
          </a:p>
          <a:p>
            <a:r>
              <a:rPr lang="en-GB" dirty="0"/>
              <a:t>Suggest why people in good health were interviewed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This could be a control group so that the researchers had a group with no cancer to compare </a:t>
            </a:r>
            <a:r>
              <a:rPr lang="en-GB" dirty="0" smtClean="0">
                <a:solidFill>
                  <a:srgbClr val="FF0000"/>
                </a:solidFill>
              </a:rPr>
              <a:t>their results </a:t>
            </a:r>
            <a:r>
              <a:rPr lang="en-GB" dirty="0">
                <a:solidFill>
                  <a:srgbClr val="FF0000"/>
                </a:solidFill>
              </a:rPr>
              <a:t>with.</a:t>
            </a:r>
          </a:p>
        </p:txBody>
      </p:sp>
    </p:spTree>
    <p:extLst>
      <p:ext uri="{BB962C8B-B14F-4D97-AF65-F5344CB8AC3E}">
        <p14:creationId xmlns:p14="http://schemas.microsoft.com/office/powerpoint/2010/main" val="178311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Calculate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omic Sans MS" pitchFamily="66" charset="0"/>
              </a:rPr>
              <a:t>You </a:t>
            </a:r>
            <a:r>
              <a:rPr lang="en-GB" dirty="0">
                <a:latin typeface="Comic Sans MS" pitchFamily="66" charset="0"/>
              </a:rPr>
              <a:t>should use </a:t>
            </a:r>
            <a:r>
              <a:rPr lang="en-GB" dirty="0" smtClean="0">
                <a:latin typeface="Comic Sans MS" pitchFamily="66" charset="0"/>
              </a:rPr>
              <a:t>the numbers </a:t>
            </a:r>
            <a:r>
              <a:rPr lang="en-GB" dirty="0">
                <a:latin typeface="Comic Sans MS" pitchFamily="66" charset="0"/>
              </a:rPr>
              <a:t>given in the question to work out the answer. </a:t>
            </a:r>
            <a:r>
              <a:rPr lang="en-GB" dirty="0" smtClean="0">
                <a:latin typeface="Comic Sans MS" pitchFamily="66" charset="0"/>
              </a:rPr>
              <a:t>You </a:t>
            </a:r>
            <a:r>
              <a:rPr lang="en-GB" dirty="0">
                <a:latin typeface="Comic Sans MS" pitchFamily="66" charset="0"/>
              </a:rPr>
              <a:t>should </a:t>
            </a:r>
            <a:r>
              <a:rPr lang="en-GB" dirty="0" smtClean="0">
                <a:latin typeface="Comic Sans MS" pitchFamily="66" charset="0"/>
              </a:rPr>
              <a:t>always show you </a:t>
            </a:r>
            <a:r>
              <a:rPr lang="en-GB" dirty="0">
                <a:latin typeface="Comic Sans MS" pitchFamily="66" charset="0"/>
              </a:rPr>
              <a:t>working, as it may be possible for the examiner to award some marks for the method </a:t>
            </a:r>
            <a:r>
              <a:rPr lang="en-GB" dirty="0" smtClean="0">
                <a:latin typeface="Comic Sans MS" pitchFamily="66" charset="0"/>
              </a:rPr>
              <a:t>even if </a:t>
            </a:r>
            <a:r>
              <a:rPr lang="en-GB" dirty="0">
                <a:latin typeface="Comic Sans MS" pitchFamily="66" charset="0"/>
              </a:rPr>
              <a:t>the final answer is wrong.</a:t>
            </a:r>
          </a:p>
          <a:p>
            <a:r>
              <a:rPr lang="en-GB" dirty="0" smtClean="0">
                <a:latin typeface="Comic Sans MS" pitchFamily="66" charset="0"/>
              </a:rPr>
              <a:t>You should </a:t>
            </a:r>
            <a:r>
              <a:rPr lang="en-GB" dirty="0">
                <a:latin typeface="Comic Sans MS" pitchFamily="66" charset="0"/>
              </a:rPr>
              <a:t>always give the units – sometimes a mark may be awarded for the correct </a:t>
            </a:r>
            <a:r>
              <a:rPr lang="en-GB" dirty="0" smtClean="0">
                <a:latin typeface="Comic Sans MS" pitchFamily="66" charset="0"/>
              </a:rPr>
              <a:t>units, even </a:t>
            </a:r>
            <a:r>
              <a:rPr lang="en-GB" dirty="0">
                <a:latin typeface="Comic Sans MS" pitchFamily="66" charset="0"/>
              </a:rPr>
              <a:t>if </a:t>
            </a:r>
            <a:r>
              <a:rPr lang="en-GB" dirty="0" smtClean="0">
                <a:latin typeface="Comic Sans MS" pitchFamily="66" charset="0"/>
              </a:rPr>
              <a:t>the</a:t>
            </a:r>
          </a:p>
          <a:p>
            <a:pPr marL="0" indent="0">
              <a:buNone/>
            </a:pP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smtClean="0">
                <a:latin typeface="Comic Sans MS" pitchFamily="66" charset="0"/>
              </a:rPr>
              <a:t>  </a:t>
            </a:r>
            <a:r>
              <a:rPr lang="en-GB" sz="3200" dirty="0" smtClean="0">
                <a:latin typeface="Comic Sans MS" pitchFamily="66" charset="0"/>
              </a:rPr>
              <a:t>calculation </a:t>
            </a:r>
            <a:r>
              <a:rPr lang="en-GB" sz="3200" dirty="0">
                <a:latin typeface="Comic Sans MS" pitchFamily="66" charset="0"/>
              </a:rPr>
              <a:t>is wrong.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461" y="5085184"/>
            <a:ext cx="1640548" cy="164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GB" dirty="0" smtClean="0">
                <a:latin typeface="Comic Sans MS" pitchFamily="66" charset="0"/>
              </a:rPr>
              <a:t>Example of Calculation Question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000" b="1" dirty="0">
                <a:latin typeface="Comic Sans MS" pitchFamily="66" charset="0"/>
              </a:rPr>
              <a:t>Example: Chemistry</a:t>
            </a:r>
          </a:p>
          <a:p>
            <a:r>
              <a:rPr lang="en-GB" sz="3000" dirty="0" smtClean="0">
                <a:latin typeface="Comic Sans MS" pitchFamily="66" charset="0"/>
              </a:rPr>
              <a:t>A </a:t>
            </a:r>
            <a:r>
              <a:rPr lang="en-GB" sz="3000" dirty="0">
                <a:latin typeface="Comic Sans MS" pitchFamily="66" charset="0"/>
              </a:rPr>
              <a:t>drug amphetamine has the formula </a:t>
            </a:r>
            <a:r>
              <a:rPr lang="en-GB" sz="3000" dirty="0" smtClean="0">
                <a:latin typeface="Comic Sans MS" pitchFamily="66" charset="0"/>
              </a:rPr>
              <a:t>C</a:t>
            </a:r>
            <a:r>
              <a:rPr lang="en-GB" sz="3000" baseline="-25000" dirty="0" smtClean="0">
                <a:latin typeface="Comic Sans MS" pitchFamily="66" charset="0"/>
              </a:rPr>
              <a:t>9</a:t>
            </a:r>
            <a:r>
              <a:rPr lang="en-GB" sz="3000" dirty="0" smtClean="0">
                <a:latin typeface="Comic Sans MS" pitchFamily="66" charset="0"/>
              </a:rPr>
              <a:t>H</a:t>
            </a:r>
            <a:r>
              <a:rPr lang="en-GB" sz="3000" baseline="-25000" dirty="0" smtClean="0">
                <a:latin typeface="Comic Sans MS" pitchFamily="66" charset="0"/>
              </a:rPr>
              <a:t>13</a:t>
            </a:r>
            <a:r>
              <a:rPr lang="en-GB" sz="3000" dirty="0" smtClean="0">
                <a:latin typeface="Comic Sans MS" pitchFamily="66" charset="0"/>
              </a:rPr>
              <a:t>N.  The </a:t>
            </a:r>
            <a:r>
              <a:rPr lang="en-GB" sz="3000" dirty="0">
                <a:latin typeface="Comic Sans MS" pitchFamily="66" charset="0"/>
              </a:rPr>
              <a:t>relative molecular mass (</a:t>
            </a:r>
            <a:r>
              <a:rPr lang="en-GB" sz="3000" i="1" dirty="0">
                <a:latin typeface="Comic Sans MS" pitchFamily="66" charset="0"/>
              </a:rPr>
              <a:t>M</a:t>
            </a:r>
            <a:r>
              <a:rPr lang="en-GB" sz="3000" dirty="0">
                <a:latin typeface="Comic Sans MS" pitchFamily="66" charset="0"/>
              </a:rPr>
              <a:t>r) of amphetamine is </a:t>
            </a:r>
            <a:r>
              <a:rPr lang="en-GB" sz="3000" dirty="0" smtClean="0">
                <a:latin typeface="Comic Sans MS" pitchFamily="66" charset="0"/>
              </a:rPr>
              <a:t>135.  Calculate </a:t>
            </a:r>
            <a:r>
              <a:rPr lang="en-GB" sz="3000" dirty="0">
                <a:latin typeface="Comic Sans MS" pitchFamily="66" charset="0"/>
              </a:rPr>
              <a:t>the percentage by mass of nitrogen in amphetamine</a:t>
            </a:r>
            <a:r>
              <a:rPr lang="en-GB" sz="3000" dirty="0" smtClean="0">
                <a:latin typeface="Comic Sans MS" pitchFamily="66" charset="0"/>
              </a:rPr>
              <a:t>.</a:t>
            </a:r>
          </a:p>
          <a:p>
            <a:endParaRPr lang="en-GB" sz="3000" dirty="0">
              <a:latin typeface="Comic Sans MS" pitchFamily="66" charset="0"/>
            </a:endParaRPr>
          </a:p>
          <a:p>
            <a:r>
              <a:rPr lang="pt-BR" sz="3000" dirty="0">
                <a:solidFill>
                  <a:srgbClr val="FF0000"/>
                </a:solidFill>
                <a:latin typeface="Comic Sans MS" pitchFamily="66" charset="0"/>
              </a:rPr>
              <a:t>Relative atomic mass: N = 14 C=12 H=1</a:t>
            </a:r>
          </a:p>
          <a:p>
            <a:r>
              <a:rPr lang="en-GB" sz="3000" dirty="0">
                <a:solidFill>
                  <a:srgbClr val="FF0000"/>
                </a:solidFill>
                <a:latin typeface="Comic Sans MS" pitchFamily="66" charset="0"/>
              </a:rPr>
              <a:t>Mass of N 1 x 14 = 14 </a:t>
            </a:r>
            <a:r>
              <a:rPr lang="en-GB" sz="3000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GB" sz="3000" dirty="0">
                <a:solidFill>
                  <a:srgbClr val="FF0000"/>
                </a:solidFill>
                <a:latin typeface="Comic Sans MS" pitchFamily="66" charset="0"/>
              </a:rPr>
              <a:t>14/135) x 100 = 10.37 </a:t>
            </a:r>
            <a:r>
              <a:rPr lang="en-GB" sz="3000" dirty="0" smtClean="0">
                <a:solidFill>
                  <a:srgbClr val="FF0000"/>
                </a:solidFill>
                <a:latin typeface="Comic Sans MS" pitchFamily="66" charset="0"/>
              </a:rPr>
              <a:t>Percentage </a:t>
            </a:r>
            <a:r>
              <a:rPr lang="en-GB" sz="3000" dirty="0">
                <a:solidFill>
                  <a:srgbClr val="FF0000"/>
                </a:solidFill>
                <a:latin typeface="Comic Sans MS" pitchFamily="66" charset="0"/>
              </a:rPr>
              <a:t>of nitrogen = 10.4 %</a:t>
            </a:r>
          </a:p>
        </p:txBody>
      </p:sp>
    </p:spTree>
    <p:extLst>
      <p:ext uri="{BB962C8B-B14F-4D97-AF65-F5344CB8AC3E}">
        <p14:creationId xmlns:p14="http://schemas.microsoft.com/office/powerpoint/2010/main" val="294249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Compare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000" dirty="0">
                <a:latin typeface="Comic Sans MS" pitchFamily="66" charset="0"/>
              </a:rPr>
              <a:t>This requires </a:t>
            </a:r>
            <a:r>
              <a:rPr lang="en-GB" sz="3000" dirty="0" smtClean="0">
                <a:latin typeface="Comic Sans MS" pitchFamily="66" charset="0"/>
              </a:rPr>
              <a:t>you to </a:t>
            </a:r>
            <a:r>
              <a:rPr lang="en-GB" sz="3000" dirty="0">
                <a:latin typeface="Comic Sans MS" pitchFamily="66" charset="0"/>
              </a:rPr>
              <a:t>describe the similarities and/or differences between things, </a:t>
            </a:r>
            <a:r>
              <a:rPr lang="en-GB" sz="3000" dirty="0" smtClean="0">
                <a:latin typeface="Comic Sans MS" pitchFamily="66" charset="0"/>
              </a:rPr>
              <a:t> </a:t>
            </a:r>
            <a:r>
              <a:rPr lang="en-GB" sz="3000" b="1" u="sng" dirty="0" smtClean="0">
                <a:latin typeface="Comic Sans MS" pitchFamily="66" charset="0"/>
              </a:rPr>
              <a:t>NOT</a:t>
            </a:r>
            <a:r>
              <a:rPr lang="en-GB" sz="3000" dirty="0" smtClean="0">
                <a:latin typeface="Comic Sans MS" pitchFamily="66" charset="0"/>
              </a:rPr>
              <a:t> just write </a:t>
            </a:r>
            <a:r>
              <a:rPr lang="en-GB" sz="3000" dirty="0">
                <a:latin typeface="Comic Sans MS" pitchFamily="66" charset="0"/>
              </a:rPr>
              <a:t>about </a:t>
            </a:r>
            <a:r>
              <a:rPr lang="en-GB" sz="3000" dirty="0" smtClean="0">
                <a:latin typeface="Comic Sans MS" pitchFamily="66" charset="0"/>
              </a:rPr>
              <a:t>one of them. </a:t>
            </a:r>
            <a:r>
              <a:rPr lang="en-GB" sz="3000" dirty="0">
                <a:latin typeface="Comic Sans MS" pitchFamily="66" charset="0"/>
              </a:rPr>
              <a:t>If </a:t>
            </a:r>
            <a:r>
              <a:rPr lang="en-GB" sz="3000" dirty="0" smtClean="0">
                <a:latin typeface="Comic Sans MS" pitchFamily="66" charset="0"/>
              </a:rPr>
              <a:t>you </a:t>
            </a:r>
            <a:r>
              <a:rPr lang="en-GB" sz="3000" dirty="0">
                <a:latin typeface="Comic Sans MS" pitchFamily="66" charset="0"/>
              </a:rPr>
              <a:t>are asked to “compare x with y”, </a:t>
            </a:r>
            <a:r>
              <a:rPr lang="en-GB" sz="3000" dirty="0" smtClean="0">
                <a:latin typeface="Comic Sans MS" pitchFamily="66" charset="0"/>
              </a:rPr>
              <a:t>you </a:t>
            </a:r>
            <a:r>
              <a:rPr lang="en-GB" sz="3000" dirty="0">
                <a:latin typeface="Comic Sans MS" pitchFamily="66" charset="0"/>
              </a:rPr>
              <a:t>need to write down </a:t>
            </a:r>
            <a:r>
              <a:rPr lang="en-GB" sz="3000" dirty="0" smtClean="0">
                <a:latin typeface="Comic Sans MS" pitchFamily="66" charset="0"/>
              </a:rPr>
              <a:t>something about </a:t>
            </a:r>
            <a:r>
              <a:rPr lang="en-GB" sz="3000" dirty="0">
                <a:latin typeface="Comic Sans MS" pitchFamily="66" charset="0"/>
              </a:rPr>
              <a:t>x </a:t>
            </a:r>
            <a:r>
              <a:rPr lang="en-GB" sz="3000" b="1" u="sng" dirty="0" smtClean="0">
                <a:latin typeface="Comic Sans MS" pitchFamily="66" charset="0"/>
              </a:rPr>
              <a:t>AND</a:t>
            </a:r>
            <a:r>
              <a:rPr lang="en-GB" sz="3000" b="1" dirty="0" smtClean="0">
                <a:latin typeface="Comic Sans MS" pitchFamily="66" charset="0"/>
              </a:rPr>
              <a:t> </a:t>
            </a:r>
            <a:r>
              <a:rPr lang="en-GB" sz="3000" dirty="0">
                <a:latin typeface="Comic Sans MS" pitchFamily="66" charset="0"/>
              </a:rPr>
              <a:t>something about y, and should give a comparison.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509120"/>
            <a:ext cx="3231123" cy="1945382"/>
          </a:xfrm>
          <a:prstGeom prst="rect">
            <a:avLst/>
          </a:prstGeom>
        </p:spPr>
      </p:pic>
      <p:sp>
        <p:nvSpPr>
          <p:cNvPr id="4" name="Rectangular Callout 3"/>
          <p:cNvSpPr/>
          <p:nvPr/>
        </p:nvSpPr>
        <p:spPr>
          <a:xfrm>
            <a:off x="467544" y="5432429"/>
            <a:ext cx="4608512" cy="576064"/>
          </a:xfrm>
          <a:prstGeom prst="wedgeRectCallout">
            <a:avLst>
              <a:gd name="adj1" fmla="val 52220"/>
              <a:gd name="adj2" fmla="val -697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I’m light</a:t>
            </a:r>
            <a:r>
              <a:rPr lang="en-GB" u="sng" dirty="0" smtClean="0"/>
              <a:t>er</a:t>
            </a:r>
            <a:r>
              <a:rPr lang="en-GB" dirty="0" smtClean="0"/>
              <a:t> than you!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22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Example of Compare Question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lnSpcReduction="10000"/>
          </a:bodyPr>
          <a:lstStyle/>
          <a:p>
            <a:r>
              <a:rPr lang="en-GB" sz="2000" b="1" dirty="0" smtClean="0">
                <a:latin typeface="Comic Sans MS" pitchFamily="66" charset="0"/>
              </a:rPr>
              <a:t>Example: Physics</a:t>
            </a:r>
          </a:p>
          <a:p>
            <a:r>
              <a:rPr lang="en-GB" sz="2000" dirty="0" smtClean="0">
                <a:latin typeface="Comic Sans MS" pitchFamily="66" charset="0"/>
              </a:rPr>
              <a:t>The </a:t>
            </a:r>
            <a:r>
              <a:rPr lang="en-GB" sz="2000" dirty="0">
                <a:latin typeface="Comic Sans MS" pitchFamily="66" charset="0"/>
              </a:rPr>
              <a:t>water in a domestic hot water tank can be heated by solar panels on the roof or by using </a:t>
            </a:r>
            <a:r>
              <a:rPr lang="en-GB" sz="2000" dirty="0" smtClean="0">
                <a:latin typeface="Comic Sans MS" pitchFamily="66" charset="0"/>
              </a:rPr>
              <a:t>an electric </a:t>
            </a:r>
            <a:r>
              <a:rPr lang="en-GB" sz="2000" dirty="0">
                <a:latin typeface="Comic Sans MS" pitchFamily="66" charset="0"/>
              </a:rPr>
              <a:t>immersion </a:t>
            </a:r>
            <a:r>
              <a:rPr lang="en-GB" sz="2000" dirty="0" smtClean="0">
                <a:latin typeface="Comic Sans MS" pitchFamily="66" charset="0"/>
              </a:rPr>
              <a:t>heater.  Compare </a:t>
            </a:r>
            <a:r>
              <a:rPr lang="en-GB" sz="2000" dirty="0">
                <a:latin typeface="Comic Sans MS" pitchFamily="66" charset="0"/>
              </a:rPr>
              <a:t>the advantages and disadvantages of using solar energy to heat the water rather than </a:t>
            </a:r>
            <a:r>
              <a:rPr lang="en-GB" sz="2000" dirty="0" smtClean="0">
                <a:latin typeface="Comic Sans MS" pitchFamily="66" charset="0"/>
              </a:rPr>
              <a:t>using an </a:t>
            </a:r>
            <a:r>
              <a:rPr lang="en-GB" sz="2000" dirty="0">
                <a:latin typeface="Comic Sans MS" pitchFamily="66" charset="0"/>
              </a:rPr>
              <a:t>electric immersion heater</a:t>
            </a:r>
            <a:r>
              <a:rPr lang="en-GB" sz="2000" dirty="0" smtClean="0">
                <a:latin typeface="Comic Sans MS" pitchFamily="66" charset="0"/>
              </a:rPr>
              <a:t>.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Generating electricity for an immersion heater burns fossil fuels, which releases carbon dioxide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into the </a:t>
            </a: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atmosphere but solar energy doesn’t release any extra carbon dioxide. Solar energy is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a renewable </a:t>
            </a: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energy source, which also means that we are conserving fossil fuels which are in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danger of </a:t>
            </a: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running out. Solar energy does have disadvantages because it needs the daylight and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some countries </a:t>
            </a: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don’t have enough hours of sunlight, like Scotland in the winter. This means there will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be times </a:t>
            </a: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when not enough hot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water </a:t>
            </a: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is available for the household, whereas an immersion heater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can supply </a:t>
            </a: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hot water all of the time.</a:t>
            </a:r>
          </a:p>
        </p:txBody>
      </p:sp>
    </p:spTree>
    <p:extLst>
      <p:ext uri="{BB962C8B-B14F-4D97-AF65-F5344CB8AC3E}">
        <p14:creationId xmlns:p14="http://schemas.microsoft.com/office/powerpoint/2010/main" val="255117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Describe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000" dirty="0" smtClean="0">
                <a:latin typeface="Comic Sans MS" pitchFamily="66" charset="0"/>
              </a:rPr>
              <a:t>You </a:t>
            </a:r>
            <a:r>
              <a:rPr lang="en-GB" sz="3000" dirty="0">
                <a:latin typeface="Comic Sans MS" pitchFamily="66" charset="0"/>
              </a:rPr>
              <a:t>should recall some facts, events or process in an accurate way - for example </a:t>
            </a:r>
            <a:r>
              <a:rPr lang="en-GB" sz="3000" dirty="0" smtClean="0">
                <a:latin typeface="Comic Sans MS" pitchFamily="66" charset="0"/>
              </a:rPr>
              <a:t>an experiment that you </a:t>
            </a:r>
            <a:r>
              <a:rPr lang="en-GB" sz="3000" dirty="0">
                <a:latin typeface="Comic Sans MS" pitchFamily="66" charset="0"/>
              </a:rPr>
              <a:t>have done. </a:t>
            </a:r>
            <a:r>
              <a:rPr lang="en-GB" sz="3000" dirty="0" smtClean="0">
                <a:latin typeface="Comic Sans MS" pitchFamily="66" charset="0"/>
              </a:rPr>
              <a:t>You </a:t>
            </a:r>
            <a:r>
              <a:rPr lang="en-GB" sz="3000" dirty="0">
                <a:latin typeface="Comic Sans MS" pitchFamily="66" charset="0"/>
              </a:rPr>
              <a:t>may need to give an account of what something looked like, </a:t>
            </a:r>
            <a:r>
              <a:rPr lang="en-GB" sz="3000" dirty="0" smtClean="0">
                <a:latin typeface="Comic Sans MS" pitchFamily="66" charset="0"/>
              </a:rPr>
              <a:t>or what </a:t>
            </a:r>
            <a:r>
              <a:rPr lang="en-GB" sz="3000" dirty="0">
                <a:latin typeface="Comic Sans MS" pitchFamily="66" charset="0"/>
              </a:rPr>
              <a:t>happened, </a:t>
            </a:r>
            <a:r>
              <a:rPr lang="en-GB" sz="3000" dirty="0" err="1">
                <a:latin typeface="Comic Sans MS" pitchFamily="66" charset="0"/>
              </a:rPr>
              <a:t>eg</a:t>
            </a:r>
            <a:r>
              <a:rPr lang="en-GB" sz="3000" dirty="0">
                <a:latin typeface="Comic Sans MS" pitchFamily="66" charset="0"/>
              </a:rPr>
              <a:t> a trend in some data.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405" y="4149080"/>
            <a:ext cx="2862064" cy="2504306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6012160" y="4490052"/>
            <a:ext cx="2880320" cy="460065"/>
          </a:xfrm>
          <a:prstGeom prst="wedgeRoundRectCallout">
            <a:avLst>
              <a:gd name="adj1" fmla="val -90982"/>
              <a:gd name="adj2" fmla="val 1257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am I?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89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GB" dirty="0" smtClean="0">
                <a:latin typeface="Comic Sans MS" pitchFamily="66" charset="0"/>
              </a:rPr>
              <a:t>Example of a Describe Question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632" y="16288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omic Sans MS" pitchFamily="66" charset="0"/>
              </a:rPr>
              <a:t>Example: Biology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600" dirty="0" smtClean="0">
                <a:latin typeface="Comic Sans MS" pitchFamily="66" charset="0"/>
              </a:rPr>
              <a:t>A </a:t>
            </a:r>
            <a:r>
              <a:rPr lang="en-GB" sz="1600" dirty="0">
                <a:latin typeface="Comic Sans MS" pitchFamily="66" charset="0"/>
              </a:rPr>
              <a:t>person accidentally touches a hot </a:t>
            </a:r>
            <a:r>
              <a:rPr lang="en-GB" sz="1600" dirty="0" smtClean="0">
                <a:latin typeface="Comic Sans MS" pitchFamily="66" charset="0"/>
              </a:rPr>
              <a:t>pan.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600" dirty="0" smtClean="0">
                <a:latin typeface="Comic Sans MS" pitchFamily="66" charset="0"/>
              </a:rPr>
              <a:t>Her </a:t>
            </a:r>
            <a:r>
              <a:rPr lang="en-GB" sz="1600" dirty="0">
                <a:latin typeface="Comic Sans MS" pitchFamily="66" charset="0"/>
              </a:rPr>
              <a:t>hand </a:t>
            </a:r>
            <a:r>
              <a:rPr lang="en-GB" sz="1600" dirty="0" smtClean="0">
                <a:latin typeface="Comic Sans MS" pitchFamily="66" charset="0"/>
              </a:rPr>
              <a:t>automatically </a:t>
            </a:r>
            <a:r>
              <a:rPr lang="en-GB" sz="1600" dirty="0">
                <a:latin typeface="Comic Sans MS" pitchFamily="66" charset="0"/>
              </a:rPr>
              <a:t>moves away from the </a:t>
            </a:r>
            <a:endParaRPr lang="en-GB" sz="1600" dirty="0" smtClean="0">
              <a:latin typeface="Comic Sans MS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1600" dirty="0" smtClean="0">
                <a:latin typeface="Comic Sans MS" pitchFamily="66" charset="0"/>
              </a:rPr>
              <a:t>pan. The </a:t>
            </a:r>
            <a:r>
              <a:rPr lang="en-GB" sz="1600" dirty="0">
                <a:latin typeface="Comic Sans MS" pitchFamily="66" charset="0"/>
              </a:rPr>
              <a:t>diagram shows the structures </a:t>
            </a:r>
            <a:endParaRPr lang="en-GB" sz="1600" dirty="0" smtClean="0">
              <a:latin typeface="Comic Sans MS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1600" dirty="0" smtClean="0">
                <a:latin typeface="Comic Sans MS" pitchFamily="66" charset="0"/>
              </a:rPr>
              <a:t>involved </a:t>
            </a:r>
            <a:r>
              <a:rPr lang="en-GB" sz="1600" dirty="0">
                <a:latin typeface="Comic Sans MS" pitchFamily="66" charset="0"/>
              </a:rPr>
              <a:t>in this </a:t>
            </a:r>
            <a:r>
              <a:rPr lang="en-GB" sz="1600" dirty="0" smtClean="0">
                <a:latin typeface="Comic Sans MS" pitchFamily="66" charset="0"/>
              </a:rPr>
              <a:t>action. Describe </a:t>
            </a:r>
            <a:r>
              <a:rPr lang="en-GB" sz="1600" dirty="0">
                <a:latin typeface="Comic Sans MS" pitchFamily="66" charset="0"/>
              </a:rPr>
              <a:t>fully how the </a:t>
            </a:r>
            <a:endParaRPr lang="en-GB" sz="1600" dirty="0" smtClean="0">
              <a:latin typeface="Comic Sans MS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1600" dirty="0" smtClean="0">
                <a:latin typeface="Comic Sans MS" pitchFamily="66" charset="0"/>
              </a:rPr>
              <a:t>structures </a:t>
            </a:r>
            <a:r>
              <a:rPr lang="en-GB" sz="1600" dirty="0">
                <a:latin typeface="Comic Sans MS" pitchFamily="66" charset="0"/>
              </a:rPr>
              <a:t>shown in the diagram </a:t>
            </a:r>
            <a:r>
              <a:rPr lang="en-GB" sz="1600" dirty="0" smtClean="0">
                <a:latin typeface="Comic Sans MS" pitchFamily="66" charset="0"/>
              </a:rPr>
              <a:t>bring </a:t>
            </a:r>
            <a:r>
              <a:rPr lang="en-GB" sz="1600" dirty="0">
                <a:latin typeface="Comic Sans MS" pitchFamily="66" charset="0"/>
              </a:rPr>
              <a:t>about this reflex action</a:t>
            </a:r>
            <a:r>
              <a:rPr lang="en-GB" sz="1600" dirty="0" smtClean="0">
                <a:latin typeface="Comic Sans MS" pitchFamily="66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First of all the heat (stimulus) will be detected by the </a:t>
            </a:r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>temperature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receptors in the skin. The </a:t>
            </a:r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>receptors will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send an electrical impulse along the sensory neurone to the synapse in the spinal cord. </a:t>
            </a:r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>A chemical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messenger is released, which crosses the synapse space and triggers an impulse in </a:t>
            </a:r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>the relay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neurone. The same thing happens at the next synapse so that an impulse is sent down </a:t>
            </a:r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>the motor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neurone to the muscle, which is the effector. When the impulse reaches the muscle it </a:t>
            </a:r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>causes the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muscle to contract and pulls the hand away from the heat. This is a reflex action, which does </a:t>
            </a:r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>not have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to be processed via the brain</a:t>
            </a:r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84784"/>
            <a:ext cx="3357144" cy="1755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684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Evaluate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GB" dirty="0" smtClean="0">
                <a:latin typeface="Comic Sans MS" pitchFamily="66" charset="0"/>
              </a:rPr>
              <a:t>You </a:t>
            </a:r>
            <a:r>
              <a:rPr lang="en-GB" dirty="0">
                <a:latin typeface="Comic Sans MS" pitchFamily="66" charset="0"/>
              </a:rPr>
              <a:t>should use information supplied or </a:t>
            </a:r>
            <a:r>
              <a:rPr lang="en-GB" dirty="0" smtClean="0">
                <a:latin typeface="Comic Sans MS" pitchFamily="66" charset="0"/>
              </a:rPr>
              <a:t>your </a:t>
            </a:r>
            <a:r>
              <a:rPr lang="en-GB" dirty="0">
                <a:latin typeface="Comic Sans MS" pitchFamily="66" charset="0"/>
              </a:rPr>
              <a:t>own knowledge and understanding to </a:t>
            </a:r>
            <a:r>
              <a:rPr lang="en-GB" dirty="0" smtClean="0">
                <a:latin typeface="Comic Sans MS" pitchFamily="66" charset="0"/>
              </a:rPr>
              <a:t>consider the </a:t>
            </a:r>
            <a:r>
              <a:rPr lang="en-GB" dirty="0">
                <a:latin typeface="Comic Sans MS" pitchFamily="66" charset="0"/>
              </a:rPr>
              <a:t>evidence for and against and draw </a:t>
            </a:r>
            <a:r>
              <a:rPr lang="en-GB" dirty="0" smtClean="0">
                <a:latin typeface="Comic Sans MS" pitchFamily="66" charset="0"/>
              </a:rPr>
              <a:t>conclusions. This </a:t>
            </a:r>
            <a:r>
              <a:rPr lang="en-GB" dirty="0">
                <a:latin typeface="Comic Sans MS" pitchFamily="66" charset="0"/>
              </a:rPr>
              <a:t>goes further than “compare”. For example, </a:t>
            </a:r>
            <a:r>
              <a:rPr lang="en-GB" dirty="0" smtClean="0">
                <a:latin typeface="Comic Sans MS" pitchFamily="66" charset="0"/>
              </a:rPr>
              <a:t>you </a:t>
            </a:r>
            <a:r>
              <a:rPr lang="en-GB" dirty="0">
                <a:latin typeface="Comic Sans MS" pitchFamily="66" charset="0"/>
              </a:rPr>
              <a:t>may be given a passage to read and told </a:t>
            </a:r>
            <a:r>
              <a:rPr lang="en-GB" dirty="0" smtClean="0">
                <a:latin typeface="Comic Sans MS" pitchFamily="66" charset="0"/>
              </a:rPr>
              <a:t>to “Evaluate </a:t>
            </a:r>
            <a:r>
              <a:rPr lang="en-GB" dirty="0">
                <a:latin typeface="Comic Sans MS" pitchFamily="66" charset="0"/>
              </a:rPr>
              <a:t>the benefits of using system x and system y</a:t>
            </a:r>
            <a:r>
              <a:rPr lang="en-GB" dirty="0" smtClean="0">
                <a:latin typeface="Comic Sans MS" pitchFamily="66" charset="0"/>
              </a:rPr>
              <a:t>”. This </a:t>
            </a:r>
            <a:r>
              <a:rPr lang="en-GB" dirty="0">
                <a:latin typeface="Comic Sans MS" pitchFamily="66" charset="0"/>
              </a:rPr>
              <a:t>means </a:t>
            </a:r>
            <a:r>
              <a:rPr lang="en-GB" dirty="0" smtClean="0">
                <a:latin typeface="Comic Sans MS" pitchFamily="66" charset="0"/>
              </a:rPr>
              <a:t>you </a:t>
            </a:r>
            <a:r>
              <a:rPr lang="en-GB" dirty="0">
                <a:latin typeface="Comic Sans MS" pitchFamily="66" charset="0"/>
              </a:rPr>
              <a:t>will need to write down some of the pros and cons for both systems, </a:t>
            </a:r>
            <a:r>
              <a:rPr lang="en-GB" b="1" u="sng" dirty="0">
                <a:latin typeface="Comic Sans MS" pitchFamily="66" charset="0"/>
              </a:rPr>
              <a:t>AND</a:t>
            </a:r>
            <a:r>
              <a:rPr lang="en-GB" b="1" dirty="0">
                <a:latin typeface="Comic Sans MS" pitchFamily="66" charset="0"/>
              </a:rPr>
              <a:t> </a:t>
            </a:r>
            <a:r>
              <a:rPr lang="en-GB" dirty="0">
                <a:latin typeface="Comic Sans MS" pitchFamily="66" charset="0"/>
              </a:rPr>
              <a:t>then </a:t>
            </a:r>
            <a:r>
              <a:rPr lang="en-GB" dirty="0" smtClean="0">
                <a:latin typeface="Comic Sans MS" pitchFamily="66" charset="0"/>
              </a:rPr>
              <a:t>state which </a:t>
            </a:r>
            <a:r>
              <a:rPr lang="en-GB" dirty="0">
                <a:latin typeface="Comic Sans MS" pitchFamily="66" charset="0"/>
              </a:rPr>
              <a:t>one is better and why. </a:t>
            </a:r>
            <a:endParaRPr lang="en-GB" dirty="0" smtClean="0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en-GB" dirty="0" smtClean="0">
                <a:latin typeface="Comic Sans MS" pitchFamily="66" charset="0"/>
              </a:rPr>
              <a:t>You should </a:t>
            </a:r>
            <a:r>
              <a:rPr lang="en-GB" dirty="0">
                <a:latin typeface="Comic Sans MS" pitchFamily="66" charset="0"/>
              </a:rPr>
              <a:t>complete </a:t>
            </a:r>
            <a:r>
              <a:rPr lang="en-GB" dirty="0" smtClean="0">
                <a:latin typeface="Comic Sans MS" pitchFamily="66" charset="0"/>
              </a:rPr>
              <a:t>your </a:t>
            </a:r>
            <a:r>
              <a:rPr lang="en-GB" dirty="0">
                <a:latin typeface="Comic Sans MS" pitchFamily="66" charset="0"/>
              </a:rPr>
              <a:t>answer with a conclusion.</a:t>
            </a:r>
          </a:p>
        </p:txBody>
      </p:sp>
    </p:spTree>
    <p:extLst>
      <p:ext uri="{BB962C8B-B14F-4D97-AF65-F5344CB8AC3E}">
        <p14:creationId xmlns:p14="http://schemas.microsoft.com/office/powerpoint/2010/main" val="34280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GB" dirty="0">
                <a:latin typeface="Comic Sans MS" pitchFamily="66" charset="0"/>
              </a:rPr>
              <a:t>Example of a </a:t>
            </a:r>
            <a:r>
              <a:rPr lang="en-GB" dirty="0" smtClean="0">
                <a:latin typeface="Comic Sans MS" pitchFamily="66" charset="0"/>
              </a:rPr>
              <a:t>Evaluate </a:t>
            </a:r>
            <a:r>
              <a:rPr lang="en-GB" dirty="0">
                <a:latin typeface="Comic Sans MS" pitchFamily="66" charset="0"/>
              </a:rPr>
              <a:t>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Autofit/>
          </a:bodyPr>
          <a:lstStyle/>
          <a:p>
            <a:r>
              <a:rPr lang="en-GB" sz="1600" dirty="0">
                <a:latin typeface="Comic Sans MS" pitchFamily="66" charset="0"/>
              </a:rPr>
              <a:t>This information about biodiesel was printed in a magazine</a:t>
            </a:r>
            <a:r>
              <a:rPr lang="en-GB" sz="1600" dirty="0" smtClean="0">
                <a:latin typeface="Comic Sans MS" pitchFamily="66" charset="0"/>
              </a:rPr>
              <a:t>.</a:t>
            </a:r>
            <a:endParaRPr lang="en-GB" sz="1600" dirty="0">
              <a:latin typeface="Comic Sans MS" pitchFamily="66" charset="0"/>
            </a:endParaRPr>
          </a:p>
          <a:p>
            <a:r>
              <a:rPr lang="en-GB" sz="1600" dirty="0">
                <a:latin typeface="Comic Sans MS" pitchFamily="66" charset="0"/>
              </a:rPr>
              <a:t>Almost all of the crops we eat can be converted into fuel for </a:t>
            </a:r>
            <a:r>
              <a:rPr lang="en-GB" sz="1600" dirty="0" smtClean="0">
                <a:latin typeface="Comic Sans MS" pitchFamily="66" charset="0"/>
              </a:rPr>
              <a:t>cars.  Vegetable </a:t>
            </a:r>
            <a:r>
              <a:rPr lang="en-GB" sz="1600" dirty="0">
                <a:latin typeface="Comic Sans MS" pitchFamily="66" charset="0"/>
              </a:rPr>
              <a:t>oils can be used as biodiesel. Diesel from crude oil is called fossil </a:t>
            </a:r>
            <a:r>
              <a:rPr lang="en-GB" sz="1600" dirty="0" smtClean="0">
                <a:latin typeface="Comic Sans MS" pitchFamily="66" charset="0"/>
              </a:rPr>
              <a:t>diesel.  When </a:t>
            </a:r>
            <a:r>
              <a:rPr lang="en-GB" sz="1600" dirty="0">
                <a:latin typeface="Comic Sans MS" pitchFamily="66" charset="0"/>
              </a:rPr>
              <a:t>either biodiesel or fossil diesel burn they both produce similar amounts of carbon dioxide. </a:t>
            </a:r>
            <a:r>
              <a:rPr lang="en-GB" sz="1600" dirty="0" smtClean="0">
                <a:latin typeface="Comic Sans MS" pitchFamily="66" charset="0"/>
              </a:rPr>
              <a:t>Both types </a:t>
            </a:r>
            <a:r>
              <a:rPr lang="en-GB" sz="1600" dirty="0">
                <a:latin typeface="Comic Sans MS" pitchFamily="66" charset="0"/>
              </a:rPr>
              <a:t>of diesel produce carbon monoxide. However, biodiesel produces fewer carbon particles </a:t>
            </a:r>
            <a:r>
              <a:rPr lang="en-GB" sz="1600" dirty="0" smtClean="0">
                <a:latin typeface="Comic Sans MS" pitchFamily="66" charset="0"/>
              </a:rPr>
              <a:t>and less </a:t>
            </a:r>
            <a:r>
              <a:rPr lang="en-GB" sz="1600" dirty="0">
                <a:latin typeface="Comic Sans MS" pitchFamily="66" charset="0"/>
              </a:rPr>
              <a:t>sulphur </a:t>
            </a:r>
            <a:r>
              <a:rPr lang="en-GB" sz="1600" dirty="0" smtClean="0">
                <a:latin typeface="Comic Sans MS" pitchFamily="66" charset="0"/>
              </a:rPr>
              <a:t>dioxide.  </a:t>
            </a:r>
          </a:p>
          <a:p>
            <a:r>
              <a:rPr lang="en-GB" sz="1600" dirty="0" smtClean="0">
                <a:latin typeface="Comic Sans MS" pitchFamily="66" charset="0"/>
              </a:rPr>
              <a:t>Use </a:t>
            </a:r>
            <a:r>
              <a:rPr lang="en-GB" sz="1600" dirty="0">
                <a:latin typeface="Comic Sans MS" pitchFamily="66" charset="0"/>
              </a:rPr>
              <a:t>the information from the magazine and your knowledge and understanding to evaluate the use </a:t>
            </a:r>
            <a:r>
              <a:rPr lang="en-GB" sz="1600" dirty="0" smtClean="0">
                <a:latin typeface="Comic Sans MS" pitchFamily="66" charset="0"/>
              </a:rPr>
              <a:t>of biodiesel </a:t>
            </a:r>
            <a:r>
              <a:rPr lang="en-GB" sz="1600" dirty="0">
                <a:latin typeface="Comic Sans MS" pitchFamily="66" charset="0"/>
              </a:rPr>
              <a:t>compared with fossil diesel as a fuel for cars</a:t>
            </a:r>
            <a:r>
              <a:rPr lang="en-GB" sz="1600" dirty="0" smtClean="0">
                <a:latin typeface="Comic Sans MS" pitchFamily="66" charset="0"/>
              </a:rPr>
              <a:t>.</a:t>
            </a:r>
          </a:p>
          <a:p>
            <a:endParaRPr lang="en-GB" sz="1600" dirty="0">
              <a:latin typeface="Comic Sans MS" pitchFamily="66" charset="0"/>
            </a:endParaRPr>
          </a:p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Fossil diesel is mainly used because it is quick to produce from crude oil and so far is cheaper </a:t>
            </a:r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>than biodiesel.  However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, biodiesel has a lot to recommend it as it is a renewable resource whereas crude oil </a:t>
            </a:r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>is running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out. It is carbon neutral as well as it takes in the same amount of carbon dioxide when </a:t>
            </a:r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>the plants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are growing as it gives out when burnt as </a:t>
            </a:r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>fuel.  Although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burning biodiesel does produce the same amounts of both carbon dioxide and </a:t>
            </a:r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>carbon monoxide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as fossil diesel, there is less </a:t>
            </a:r>
            <a:r>
              <a:rPr lang="en-GB" sz="1600" dirty="0" err="1">
                <a:solidFill>
                  <a:srgbClr val="FF0000"/>
                </a:solidFill>
                <a:latin typeface="Comic Sans MS" pitchFamily="66" charset="0"/>
              </a:rPr>
              <a:t>sulfur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 dioxide so there will be less acid rain, and less </a:t>
            </a:r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>carbon particles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which cause global dimming. Also waste oils can be used up to produce </a:t>
            </a:r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>fuel. Overall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I think we should be using more biodiesel as it is important for us all to reduce our </a:t>
            </a:r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>carbon footprint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in an effort to halt global warming.</a:t>
            </a:r>
          </a:p>
        </p:txBody>
      </p:sp>
    </p:spTree>
    <p:extLst>
      <p:ext uri="{BB962C8B-B14F-4D97-AF65-F5344CB8AC3E}">
        <p14:creationId xmlns:p14="http://schemas.microsoft.com/office/powerpoint/2010/main" val="28131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1292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Command Words</vt:lpstr>
      <vt:lpstr>Calculate</vt:lpstr>
      <vt:lpstr>Example of Calculation Question</vt:lpstr>
      <vt:lpstr>Compare</vt:lpstr>
      <vt:lpstr>Example of Compare Question</vt:lpstr>
      <vt:lpstr>Describe</vt:lpstr>
      <vt:lpstr>Example of a Describe Question</vt:lpstr>
      <vt:lpstr>Evaluate</vt:lpstr>
      <vt:lpstr>Example of a Evaluate Question</vt:lpstr>
      <vt:lpstr>Explain</vt:lpstr>
      <vt:lpstr>Example of an Explain Question</vt:lpstr>
      <vt:lpstr>Suggest</vt:lpstr>
      <vt:lpstr>Example of an Suggest Question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Command Words</dc:title>
  <dc:creator>I.Stec</dc:creator>
  <cp:lastModifiedBy>I.Stec</cp:lastModifiedBy>
  <cp:revision>16</cp:revision>
  <dcterms:created xsi:type="dcterms:W3CDTF">2012-10-04T11:11:48Z</dcterms:created>
  <dcterms:modified xsi:type="dcterms:W3CDTF">2012-11-08T12:07:37Z</dcterms:modified>
</cp:coreProperties>
</file>