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FF0000"/>
    <a:srgbClr val="FCD5B5"/>
    <a:srgbClr val="FF0066"/>
    <a:srgbClr val="D7E4BD"/>
    <a:srgbClr val="92D050"/>
    <a:srgbClr val="66FF33"/>
    <a:srgbClr val="DCE6F2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76" autoAdjust="0"/>
  </p:normalViewPr>
  <p:slideViewPr>
    <p:cSldViewPr>
      <p:cViewPr>
        <p:scale>
          <a:sx n="100" d="100"/>
          <a:sy n="100" d="100"/>
        </p:scale>
        <p:origin x="-29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AC89-0FB3-43A5-BDB8-BD0767214479}" type="datetimeFigureOut">
              <a:rPr lang="en-GB" smtClean="0"/>
              <a:pPr/>
              <a:t>23/05/2014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824A-FC69-49AE-A74C-5AA344FDB0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AC89-0FB3-43A5-BDB8-BD0767214479}" type="datetimeFigureOut">
              <a:rPr lang="en-GB" smtClean="0"/>
              <a:pPr/>
              <a:t>23/05/2014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824A-FC69-49AE-A74C-5AA344FDB0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AC89-0FB3-43A5-BDB8-BD0767214479}" type="datetimeFigureOut">
              <a:rPr lang="en-GB" smtClean="0"/>
              <a:pPr/>
              <a:t>23/05/2014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824A-FC69-49AE-A74C-5AA344FDB0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AC89-0FB3-43A5-BDB8-BD0767214479}" type="datetimeFigureOut">
              <a:rPr lang="en-GB" smtClean="0"/>
              <a:pPr/>
              <a:t>23/05/2014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824A-FC69-49AE-A74C-5AA344FDB0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AC89-0FB3-43A5-BDB8-BD0767214479}" type="datetimeFigureOut">
              <a:rPr lang="en-GB" smtClean="0"/>
              <a:pPr/>
              <a:t>23/05/2014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824A-FC69-49AE-A74C-5AA344FDB0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AC89-0FB3-43A5-BDB8-BD0767214479}" type="datetimeFigureOut">
              <a:rPr lang="en-GB" smtClean="0"/>
              <a:pPr/>
              <a:t>23/05/2014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824A-FC69-49AE-A74C-5AA344FDB0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AC89-0FB3-43A5-BDB8-BD0767214479}" type="datetimeFigureOut">
              <a:rPr lang="en-GB" smtClean="0"/>
              <a:pPr/>
              <a:t>23/05/2014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824A-FC69-49AE-A74C-5AA344FDB0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AC89-0FB3-43A5-BDB8-BD0767214479}" type="datetimeFigureOut">
              <a:rPr lang="en-GB" smtClean="0"/>
              <a:pPr/>
              <a:t>23/05/2014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824A-FC69-49AE-A74C-5AA344FDB0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AC89-0FB3-43A5-BDB8-BD0767214479}" type="datetimeFigureOut">
              <a:rPr lang="en-GB" smtClean="0"/>
              <a:pPr/>
              <a:t>23/05/2014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824A-FC69-49AE-A74C-5AA344FDB0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AC89-0FB3-43A5-BDB8-BD0767214479}" type="datetimeFigureOut">
              <a:rPr lang="en-GB" smtClean="0"/>
              <a:pPr/>
              <a:t>23/05/2014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824A-FC69-49AE-A74C-5AA344FDB0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BAC89-0FB3-43A5-BDB8-BD0767214479}" type="datetimeFigureOut">
              <a:rPr lang="en-GB" smtClean="0"/>
              <a:pPr/>
              <a:t>23/05/2014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824A-FC69-49AE-A74C-5AA344FDB0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BAC89-0FB3-43A5-BDB8-BD0767214479}" type="datetimeFigureOut">
              <a:rPr lang="en-GB" smtClean="0"/>
              <a:pPr/>
              <a:t>23/05/2014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E824A-FC69-49AE-A74C-5AA344FDB02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png"/><Relationship Id="rId10" Type="http://schemas.openxmlformats.org/officeDocument/2006/relationships/image" Target="../media/image9.jpeg"/><Relationship Id="rId19" Type="http://schemas.openxmlformats.org/officeDocument/2006/relationships/image" Target="../media/image18.gif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Relationship Id="rId27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18" Type="http://schemas.openxmlformats.org/officeDocument/2006/relationships/image" Target="../media/image43.jpeg"/><Relationship Id="rId26" Type="http://schemas.openxmlformats.org/officeDocument/2006/relationships/image" Target="../media/image51.jpeg"/><Relationship Id="rId3" Type="http://schemas.openxmlformats.org/officeDocument/2006/relationships/image" Target="../media/image28.png"/><Relationship Id="rId21" Type="http://schemas.openxmlformats.org/officeDocument/2006/relationships/image" Target="../media/image46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17" Type="http://schemas.openxmlformats.org/officeDocument/2006/relationships/image" Target="../media/image42.jpeg"/><Relationship Id="rId25" Type="http://schemas.openxmlformats.org/officeDocument/2006/relationships/image" Target="../media/image50.jpeg"/><Relationship Id="rId33" Type="http://schemas.openxmlformats.org/officeDocument/2006/relationships/image" Target="../media/image58.jpeg"/><Relationship Id="rId2" Type="http://schemas.openxmlformats.org/officeDocument/2006/relationships/image" Target="../media/image27.png"/><Relationship Id="rId16" Type="http://schemas.openxmlformats.org/officeDocument/2006/relationships/image" Target="../media/image41.jpeg"/><Relationship Id="rId20" Type="http://schemas.openxmlformats.org/officeDocument/2006/relationships/image" Target="../media/image45.jpeg"/><Relationship Id="rId29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24" Type="http://schemas.openxmlformats.org/officeDocument/2006/relationships/image" Target="../media/image49.jpeg"/><Relationship Id="rId32" Type="http://schemas.openxmlformats.org/officeDocument/2006/relationships/image" Target="../media/image57.jpeg"/><Relationship Id="rId5" Type="http://schemas.openxmlformats.org/officeDocument/2006/relationships/image" Target="../media/image30.jpeg"/><Relationship Id="rId15" Type="http://schemas.openxmlformats.org/officeDocument/2006/relationships/image" Target="../media/image40.jpeg"/><Relationship Id="rId23" Type="http://schemas.openxmlformats.org/officeDocument/2006/relationships/image" Target="../media/image48.jpeg"/><Relationship Id="rId28" Type="http://schemas.openxmlformats.org/officeDocument/2006/relationships/image" Target="../media/image53.png"/><Relationship Id="rId10" Type="http://schemas.openxmlformats.org/officeDocument/2006/relationships/image" Target="../media/image35.jpeg"/><Relationship Id="rId19" Type="http://schemas.openxmlformats.org/officeDocument/2006/relationships/image" Target="../media/image44.jpeg"/><Relationship Id="rId31" Type="http://schemas.openxmlformats.org/officeDocument/2006/relationships/image" Target="../media/image56.jpeg"/><Relationship Id="rId4" Type="http://schemas.openxmlformats.org/officeDocument/2006/relationships/image" Target="../media/image29.gif"/><Relationship Id="rId9" Type="http://schemas.openxmlformats.org/officeDocument/2006/relationships/image" Target="../media/image34.jpeg"/><Relationship Id="rId14" Type="http://schemas.openxmlformats.org/officeDocument/2006/relationships/image" Target="../media/image39.jpeg"/><Relationship Id="rId22" Type="http://schemas.openxmlformats.org/officeDocument/2006/relationships/image" Target="../media/image47.jpeg"/><Relationship Id="rId27" Type="http://schemas.openxmlformats.org/officeDocument/2006/relationships/image" Target="../media/image52.jpeg"/><Relationship Id="rId30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13" Type="http://schemas.openxmlformats.org/officeDocument/2006/relationships/image" Target="../media/image67.jpeg"/><Relationship Id="rId18" Type="http://schemas.openxmlformats.org/officeDocument/2006/relationships/image" Target="../media/image72.png"/><Relationship Id="rId3" Type="http://schemas.openxmlformats.org/officeDocument/2006/relationships/image" Target="../media/image60.jpeg"/><Relationship Id="rId21" Type="http://schemas.openxmlformats.org/officeDocument/2006/relationships/image" Target="../media/image75.jpeg"/><Relationship Id="rId7" Type="http://schemas.openxmlformats.org/officeDocument/2006/relationships/hyperlink" Target="http://www.google.co.uk/url?sa=i&amp;rct=j&amp;q=&amp;esrc=s&amp;frm=1&amp;source=images&amp;cd=&amp;cad=rja&amp;docid=g-vnaR9Vq6LRdM&amp;tbnid=CRp4DjRysJ30-M:&amp;ved=0CAUQjRw&amp;url=http://www.loyarburok.com/2010/10/22/egg-and-sperm/&amp;ei=ODNLUYf8IIjT0QWTiIH4BQ&amp;psig=AFQjCNGD_Wh7yhXlS06DdvfpoYicsdGlhg&amp;ust=1363969117431424" TargetMode="External"/><Relationship Id="rId12" Type="http://schemas.openxmlformats.org/officeDocument/2006/relationships/image" Target="../media/image66.jpeg"/><Relationship Id="rId17" Type="http://schemas.openxmlformats.org/officeDocument/2006/relationships/image" Target="../media/image71.png"/><Relationship Id="rId2" Type="http://schemas.openxmlformats.org/officeDocument/2006/relationships/image" Target="../media/image59.jpeg"/><Relationship Id="rId16" Type="http://schemas.openxmlformats.org/officeDocument/2006/relationships/image" Target="../media/image70.jpeg"/><Relationship Id="rId20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11" Type="http://schemas.openxmlformats.org/officeDocument/2006/relationships/image" Target="../media/image65.jpeg"/><Relationship Id="rId5" Type="http://schemas.openxmlformats.org/officeDocument/2006/relationships/hyperlink" Target="http://www.google.co.uk/url?sa=i&amp;rct=j&amp;q=&amp;esrc=s&amp;frm=1&amp;source=images&amp;cd=&amp;cad=rja&amp;docid=qJqg9d14POTo8M&amp;tbnid=BeTjHMHh3-P5-M:&amp;ved=0CAUQjRw&amp;url=http://www.bbc.co.uk/schools/gcsebitesize/science/add_aqa_pre_2011/celldivision/celldivision1.shtml&amp;ei=QzFLUYDlJaSW0AXA2YDoCg&amp;bvm=bv.44158598,d.ZWU&amp;psig=AFQjCNERDxJy6CtwlmcUAYInqhWculH2JQ&amp;ust=1363968702557313" TargetMode="External"/><Relationship Id="rId15" Type="http://schemas.openxmlformats.org/officeDocument/2006/relationships/image" Target="../media/image69.jpeg"/><Relationship Id="rId10" Type="http://schemas.openxmlformats.org/officeDocument/2006/relationships/image" Target="../media/image64.jpeg"/><Relationship Id="rId19" Type="http://schemas.openxmlformats.org/officeDocument/2006/relationships/image" Target="../media/image73.jpeg"/><Relationship Id="rId4" Type="http://schemas.openxmlformats.org/officeDocument/2006/relationships/image" Target="../media/image61.png"/><Relationship Id="rId9" Type="http://schemas.openxmlformats.org/officeDocument/2006/relationships/hyperlink" Target="http://www.google.co.uk/url?sa=i&amp;rct=j&amp;q=&amp;esrc=s&amp;frm=1&amp;source=images&amp;cd=&amp;cad=rja&amp;docid=qhMK9zY0IYK2UM&amp;tbnid=3Cki84uVxhSyWM:&amp;ved=0CAUQjRw&amp;url=http://blog.arkive.org/2012/02/invasive-harlequin-driving-ladybird-declines/&amp;ei=RzZLUYHHBOrY0QXF94HwBQ&amp;psig=AFQjCNFSrH_Wdg1jTqDYX-eZYisrV3c0Uw&amp;ust=1363969979307301" TargetMode="External"/><Relationship Id="rId14" Type="http://schemas.openxmlformats.org/officeDocument/2006/relationships/image" Target="../media/image6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10" name="Picture 46" descr="https://encrypted-tbn1.gstatic.com/images?q=tbn:ANd9GcTyxdfuIUtT9uOq6ggLW9OfV2Nxr6pGJkkwU4I1E050CGFlav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708920"/>
            <a:ext cx="576064" cy="576064"/>
          </a:xfrm>
          <a:prstGeom prst="rect">
            <a:avLst/>
          </a:prstGeom>
          <a:noFill/>
        </p:spPr>
      </p:pic>
      <p:sp>
        <p:nvSpPr>
          <p:cNvPr id="96" name="Rectangle 95"/>
          <p:cNvSpPr/>
          <p:nvPr/>
        </p:nvSpPr>
        <p:spPr>
          <a:xfrm>
            <a:off x="3059832" y="3068960"/>
            <a:ext cx="3456384" cy="1872208"/>
          </a:xfrm>
          <a:prstGeom prst="rect">
            <a:avLst/>
          </a:prstGeom>
          <a:solidFill>
            <a:srgbClr val="DCE6F2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302" name="Picture 38" descr="http://www.usi.edu/science/biology/mkhopper/Ex22HumanReflexes/Images/Reflex%20Arc.jpg"/>
          <p:cNvPicPr>
            <a:picLocks noChangeAspect="1" noChangeArrowheads="1"/>
          </p:cNvPicPr>
          <p:nvPr/>
        </p:nvPicPr>
        <p:blipFill>
          <a:blip r:embed="rId3" cstate="print"/>
          <a:srcRect l="9553"/>
          <a:stretch>
            <a:fillRect/>
          </a:stretch>
        </p:blipFill>
        <p:spPr bwMode="auto">
          <a:xfrm>
            <a:off x="3102710" y="3284984"/>
            <a:ext cx="2045354" cy="752144"/>
          </a:xfrm>
          <a:prstGeom prst="rect">
            <a:avLst/>
          </a:prstGeom>
          <a:noFill/>
        </p:spPr>
      </p:pic>
      <p:pic>
        <p:nvPicPr>
          <p:cNvPr id="11294" name="Picture 30" descr="https://encrypted-tbn3.gstatic.com/images?q=tbn:ANd9GcTMXpEPs3sQgymypDgdL5deqK7vJzP0XCmOmgkwGnOVMQX1Z5_jB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9441" y="4077072"/>
            <a:ext cx="820871" cy="64827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5776" y="2102991"/>
            <a:ext cx="4608512" cy="1470025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Arial" pitchFamily="34" charset="0"/>
                <a:cs typeface="Arial" pitchFamily="34" charset="0"/>
              </a:rPr>
              <a:t>Biology Unit 1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https://encrypted-tbn3.gstatic.com/images?q=tbn:ANd9GcTo9R7v4RO8d5Ak_uyIdr96twekGpvf8VrrR9N1ag2gHGq846Un"/>
          <p:cNvPicPr>
            <a:picLocks noChangeAspect="1" noChangeArrowheads="1"/>
          </p:cNvPicPr>
          <p:nvPr/>
        </p:nvPicPr>
        <p:blipFill>
          <a:blip r:embed="rId5" cstate="print"/>
          <a:srcRect l="4706" t="4625" r="5878" b="7492"/>
          <a:stretch>
            <a:fillRect/>
          </a:stretch>
        </p:blipFill>
        <p:spPr bwMode="auto">
          <a:xfrm>
            <a:off x="611560" y="404664"/>
            <a:ext cx="1368152" cy="13681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36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/>
              <a:t>A varied diet contains...</a:t>
            </a:r>
            <a:endParaRPr lang="en-GB" sz="1000" b="1" dirty="0"/>
          </a:p>
        </p:txBody>
      </p:sp>
      <p:sp>
        <p:nvSpPr>
          <p:cNvPr id="6" name="TextBox 5"/>
          <p:cNvSpPr txBox="1"/>
          <p:nvPr/>
        </p:nvSpPr>
        <p:spPr>
          <a:xfrm rot="19746318">
            <a:off x="145164" y="588462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rgbClr val="FF0000"/>
                </a:solidFill>
              </a:rPr>
              <a:t>Carbohydrates</a:t>
            </a:r>
            <a:endParaRPr lang="en-GB" sz="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915377">
            <a:off x="1793005" y="872426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 smtClean="0">
                <a:solidFill>
                  <a:srgbClr val="FF0000"/>
                </a:solidFill>
              </a:rPr>
              <a:t>Minerals and Vitamins</a:t>
            </a:r>
            <a:endParaRPr lang="en-GB" sz="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1197947">
            <a:off x="196313" y="1523589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rgbClr val="FF0000"/>
                </a:solidFill>
              </a:rPr>
              <a:t>Protein</a:t>
            </a:r>
            <a:endParaRPr lang="en-GB" sz="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1393646">
            <a:off x="1193308" y="1726532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srgbClr val="FF0000"/>
                </a:solidFill>
              </a:rPr>
              <a:t>Fats and Fibre</a:t>
            </a:r>
            <a:endParaRPr lang="en-GB" sz="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489111">
            <a:off x="1680770" y="1340768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 smtClean="0">
                <a:solidFill>
                  <a:srgbClr val="FF0000"/>
                </a:solidFill>
              </a:rPr>
              <a:t>Water</a:t>
            </a:r>
            <a:endParaRPr lang="en-GB" sz="800" b="1" dirty="0">
              <a:solidFill>
                <a:srgbClr val="FF0000"/>
              </a:solidFill>
            </a:endParaRPr>
          </a:p>
        </p:txBody>
      </p:sp>
      <p:pic>
        <p:nvPicPr>
          <p:cNvPr id="11270" name="Picture 6" descr="https://encrypted-tbn3.gstatic.com/images?q=tbn:ANd9GcTVB8bDH2W3Z_cFNmuhSj1u7Huu-QsD_h4WXkauPfwi1wa9AGj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0"/>
            <a:ext cx="530349" cy="53034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123728" y="44624"/>
            <a:ext cx="5256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More exercise will require more energy! But if you don't use it all then you might become obese...</a:t>
            </a:r>
            <a:endParaRPr lang="en-GB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2195736" y="323945"/>
            <a:ext cx="2088232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bIns="0" rtlCol="0" anchor="ctr" anchorCtr="0">
            <a:spAutoFit/>
          </a:bodyPr>
          <a:lstStyle/>
          <a:p>
            <a:pPr algn="ctr"/>
            <a:r>
              <a:rPr lang="en-GB" sz="900" b="1" dirty="0" smtClean="0"/>
              <a:t>Metabolic Rate </a:t>
            </a:r>
            <a:r>
              <a:rPr lang="en-GB" sz="900" dirty="0" smtClean="0"/>
              <a:t>= The speed  at which chemical reactions occur in your cells</a:t>
            </a:r>
          </a:p>
          <a:p>
            <a:pPr algn="ctr"/>
            <a:r>
              <a:rPr lang="en-GB" sz="800" dirty="0" smtClean="0"/>
              <a:t>(can be effected by your </a:t>
            </a:r>
            <a:r>
              <a:rPr lang="en-GB" sz="800" b="1" dirty="0" smtClean="0">
                <a:solidFill>
                  <a:srgbClr val="FF0000"/>
                </a:solidFill>
              </a:rPr>
              <a:t>genes</a:t>
            </a:r>
            <a:r>
              <a:rPr lang="en-GB" sz="800" dirty="0" smtClean="0"/>
              <a:t>)</a:t>
            </a:r>
          </a:p>
          <a:p>
            <a:pPr algn="ctr"/>
            <a:endParaRPr lang="en-GB" sz="900" dirty="0"/>
          </a:p>
        </p:txBody>
      </p:sp>
      <p:sp>
        <p:nvSpPr>
          <p:cNvPr id="15" name="TextBox 14"/>
          <p:cNvSpPr txBox="1"/>
          <p:nvPr/>
        </p:nvSpPr>
        <p:spPr>
          <a:xfrm>
            <a:off x="107504" y="190754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>
                <a:solidFill>
                  <a:srgbClr val="002060"/>
                </a:solidFill>
              </a:rPr>
              <a:t>Remember growing children need loads of energy  and men need more then women.</a:t>
            </a:r>
            <a:endParaRPr lang="en-GB" sz="900" dirty="0">
              <a:solidFill>
                <a:srgbClr val="002060"/>
              </a:solidFill>
            </a:endParaRPr>
          </a:p>
        </p:txBody>
      </p:sp>
      <p:pic>
        <p:nvPicPr>
          <p:cNvPr id="11272" name="Picture 8" descr="http://thefatandforty.com/wp-content/uploads/2010/01/cartoon-people-fat-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0"/>
            <a:ext cx="329208" cy="46485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-36512" y="908720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 smtClean="0">
                <a:solidFill>
                  <a:srgbClr val="002060"/>
                </a:solidFill>
              </a:rPr>
              <a:t>Missing part of a balanced diet can make you MALNOURISHED= Deficiency diseases</a:t>
            </a:r>
            <a:endParaRPr lang="en-GB" sz="6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95936" y="188640"/>
            <a:ext cx="34563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/>
              <a:t>Obesity </a:t>
            </a:r>
            <a:r>
              <a:rPr lang="en-GB" sz="800" dirty="0" smtClean="0"/>
              <a:t>can  cause: Arthritis, Diabetes, high blood pressure and heart disease.</a:t>
            </a:r>
            <a:endParaRPr lang="en-GB" sz="800" dirty="0"/>
          </a:p>
        </p:txBody>
      </p:sp>
      <p:pic>
        <p:nvPicPr>
          <p:cNvPr id="11274" name="Picture 10" descr="http://joshdavies.co.uk/wp-content/uploads/2012/12/Cholestero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2" y="1268760"/>
            <a:ext cx="576064" cy="864096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627784" y="869231"/>
            <a:ext cx="18722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>
                <a:solidFill>
                  <a:srgbClr val="002060"/>
                </a:solidFill>
              </a:rPr>
              <a:t>Eating too much fat can lead to high cholesterol which can lead to heart disease. </a:t>
            </a:r>
          </a:p>
          <a:p>
            <a:pPr algn="ctr"/>
            <a:r>
              <a:rPr lang="en-GB" sz="700" dirty="0" smtClean="0">
                <a:solidFill>
                  <a:srgbClr val="002060"/>
                </a:solidFill>
              </a:rPr>
              <a:t>(can also be effected by your</a:t>
            </a:r>
            <a:r>
              <a:rPr lang="en-GB" sz="700" b="1" dirty="0" smtClean="0">
                <a:solidFill>
                  <a:srgbClr val="FF0000"/>
                </a:solidFill>
              </a:rPr>
              <a:t> genes</a:t>
            </a:r>
            <a:r>
              <a:rPr lang="en-GB" sz="700" dirty="0" smtClean="0">
                <a:solidFill>
                  <a:srgbClr val="002060"/>
                </a:solidFill>
              </a:rPr>
              <a:t>)</a:t>
            </a:r>
            <a:endParaRPr lang="en-GB" sz="700" dirty="0">
              <a:solidFill>
                <a:srgbClr val="00206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771800" y="1196752"/>
            <a:ext cx="288032" cy="144016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6" name="Picture 12" descr="http://images.icnetwork.co.uk/upl/icwales2/oct2012/4/8/legionnaires-disease-261423715.jp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>
            <a:off x="5460533" y="5013176"/>
            <a:ext cx="3608408" cy="1744986"/>
          </a:xfrm>
          <a:prstGeom prst="rect">
            <a:avLst/>
          </a:prstGeom>
          <a:noFill/>
        </p:spPr>
      </p:pic>
      <p:pic>
        <p:nvPicPr>
          <p:cNvPr id="11278" name="Picture 14" descr="https://encrypted-tbn2.gstatic.com/images?q=tbn:ANd9GcT-LNxQQ9gTsaY3_ULhf7dPlZPq9dCw9aeAHol13IkZwJkfwEria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83396" y="5877272"/>
            <a:ext cx="860604" cy="980728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6156176" y="4653136"/>
            <a:ext cx="216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/>
              <a:t>Pathogens = Infectious Disease</a:t>
            </a:r>
            <a:endParaRPr lang="en-GB" sz="11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012160" y="4941168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/>
              <a:t>Bacteria                       Viruses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6660232" y="4869160"/>
            <a:ext cx="144016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524328" y="4869160"/>
            <a:ext cx="144016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12160" y="508518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GB" sz="800" dirty="0" smtClean="0"/>
              <a:t> Reproduce rapidly </a:t>
            </a:r>
          </a:p>
          <a:p>
            <a:pPr algn="ctr">
              <a:buFont typeface="Arial" pitchFamily="34" charset="0"/>
              <a:buChar char="•"/>
            </a:pPr>
            <a:r>
              <a:rPr lang="en-GB" sz="800" dirty="0" smtClean="0"/>
              <a:t>Make toxins</a:t>
            </a:r>
          </a:p>
          <a:p>
            <a:pPr algn="ctr">
              <a:buFont typeface="Arial" pitchFamily="34" charset="0"/>
              <a:buChar char="•"/>
            </a:pPr>
            <a:r>
              <a:rPr lang="en-GB" sz="800" dirty="0" smtClean="0"/>
              <a:t>Very small</a:t>
            </a:r>
            <a:endParaRPr lang="en-GB" sz="800" dirty="0"/>
          </a:p>
        </p:txBody>
      </p:sp>
      <p:sp>
        <p:nvSpPr>
          <p:cNvPr id="33" name="TextBox 32"/>
          <p:cNvSpPr txBox="1"/>
          <p:nvPr/>
        </p:nvSpPr>
        <p:spPr>
          <a:xfrm>
            <a:off x="7164288" y="5085184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GB" sz="800" dirty="0" smtClean="0"/>
              <a:t> Reproduce inside your cells</a:t>
            </a:r>
          </a:p>
          <a:p>
            <a:pPr algn="ctr">
              <a:buFont typeface="Arial" pitchFamily="34" charset="0"/>
              <a:buChar char="•"/>
            </a:pPr>
            <a:r>
              <a:rPr lang="en-GB" sz="800" dirty="0" smtClean="0"/>
              <a:t>Damage your cells</a:t>
            </a:r>
          </a:p>
          <a:p>
            <a:pPr algn="ctr">
              <a:buFont typeface="Arial" pitchFamily="34" charset="0"/>
              <a:buChar char="•"/>
            </a:pPr>
            <a:r>
              <a:rPr lang="en-GB" sz="800" dirty="0" smtClean="0"/>
              <a:t>Very very  small</a:t>
            </a:r>
            <a:endParaRPr lang="en-GB" sz="800" dirty="0"/>
          </a:p>
        </p:txBody>
      </p:sp>
      <p:sp>
        <p:nvSpPr>
          <p:cNvPr id="34" name="TextBox 33"/>
          <p:cNvSpPr txBox="1"/>
          <p:nvPr/>
        </p:nvSpPr>
        <p:spPr>
          <a:xfrm>
            <a:off x="6012160" y="4900518"/>
            <a:ext cx="230425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 smtClean="0">
                <a:solidFill>
                  <a:srgbClr val="FF0000"/>
                </a:solidFill>
              </a:rPr>
              <a:t>Both micro-organisms</a:t>
            </a:r>
            <a:endParaRPr lang="en-GB" sz="600" dirty="0">
              <a:solidFill>
                <a:srgbClr val="FF0000"/>
              </a:solidFill>
            </a:endParaRPr>
          </a:p>
        </p:txBody>
      </p:sp>
      <p:pic>
        <p:nvPicPr>
          <p:cNvPr id="11280" name="Picture 16" descr="http://www.nila.co.uk/images/categories/25_cheese_1342106363.jpe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83339" y="5301208"/>
            <a:ext cx="424965" cy="432048"/>
          </a:xfrm>
          <a:prstGeom prst="rect">
            <a:avLst/>
          </a:prstGeom>
          <a:noFill/>
        </p:spPr>
      </p:pic>
      <p:pic>
        <p:nvPicPr>
          <p:cNvPr id="11282" name="Picture 18" descr="http://www.beer100.com/images/beermug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98361" y="5229200"/>
            <a:ext cx="429823" cy="496415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5868144" y="5682734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Useful for making cheese, beer and medicines</a:t>
            </a:r>
            <a:endParaRPr lang="en-GB" sz="800" dirty="0"/>
          </a:p>
        </p:txBody>
      </p:sp>
      <p:cxnSp>
        <p:nvCxnSpPr>
          <p:cNvPr id="39" name="Straight Arrow Connector 38"/>
          <p:cNvCxnSpPr>
            <a:stCxn id="32" idx="2"/>
            <a:endCxn id="37" idx="0"/>
          </p:cNvCxnSpPr>
          <p:nvPr/>
        </p:nvCxnSpPr>
        <p:spPr>
          <a:xfrm flipH="1">
            <a:off x="6516216" y="5546849"/>
            <a:ext cx="36004" cy="13588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244408" y="5013176"/>
            <a:ext cx="864096" cy="830997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 smtClean="0"/>
              <a:t>Semmelweis </a:t>
            </a:r>
            <a:r>
              <a:rPr lang="en-GB" sz="800" dirty="0" smtClean="0"/>
              <a:t>knew that to stop disease spreading hand washing was important</a:t>
            </a:r>
            <a:endParaRPr lang="en-GB" sz="800" dirty="0"/>
          </a:p>
        </p:txBody>
      </p:sp>
      <p:sp>
        <p:nvSpPr>
          <p:cNvPr id="41" name="TextBox 40"/>
          <p:cNvSpPr txBox="1"/>
          <p:nvPr/>
        </p:nvSpPr>
        <p:spPr>
          <a:xfrm>
            <a:off x="8244408" y="651605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 smtClean="0">
                <a:solidFill>
                  <a:srgbClr val="FF0000"/>
                </a:solidFill>
              </a:rPr>
              <a:t>But he had a hard time getting people to listen ;: ( </a:t>
            </a:r>
            <a:endParaRPr lang="en-GB" sz="6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36096" y="5949280"/>
            <a:ext cx="259228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Pathogens can spread by:</a:t>
            </a:r>
          </a:p>
          <a:p>
            <a:pPr>
              <a:buFont typeface="Arial" pitchFamily="34" charset="0"/>
              <a:buChar char="•"/>
            </a:pPr>
            <a:r>
              <a:rPr lang="en-GB" sz="1000" dirty="0" smtClean="0"/>
              <a:t>Droplet infection</a:t>
            </a:r>
          </a:p>
          <a:p>
            <a:pPr>
              <a:buFont typeface="Arial" pitchFamily="34" charset="0"/>
              <a:buChar char="•"/>
            </a:pPr>
            <a:r>
              <a:rPr lang="en-GB" sz="1000" dirty="0" smtClean="0"/>
              <a:t>Direct contact</a:t>
            </a:r>
          </a:p>
          <a:p>
            <a:pPr>
              <a:buFont typeface="Arial" pitchFamily="34" charset="0"/>
              <a:buChar char="•"/>
            </a:pPr>
            <a:r>
              <a:rPr lang="en-GB" sz="1000" dirty="0" smtClean="0"/>
              <a:t>Break in skin</a:t>
            </a:r>
          </a:p>
          <a:p>
            <a:pPr>
              <a:buFont typeface="Arial" pitchFamily="34" charset="0"/>
              <a:buChar char="•"/>
            </a:pPr>
            <a:r>
              <a:rPr lang="en-GB" sz="1000" dirty="0" smtClean="0"/>
              <a:t>Contaminated food or drink</a:t>
            </a:r>
          </a:p>
        </p:txBody>
      </p:sp>
      <p:pic>
        <p:nvPicPr>
          <p:cNvPr id="11284" name="Picture 20" descr="http://www.deviantart.com/download/200020415/sneezing_beauty_by_kalibhakt-d3b34qn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16216" y="6165304"/>
            <a:ext cx="404664" cy="404664"/>
          </a:xfrm>
          <a:prstGeom prst="rect">
            <a:avLst/>
          </a:prstGeom>
          <a:noFill/>
        </p:spPr>
      </p:pic>
      <p:pic>
        <p:nvPicPr>
          <p:cNvPr id="11286" name="Picture 22" descr="http://healthinfoispower.files.wordpress.com/2008/07/leukocyte1.jpg"/>
          <p:cNvPicPr>
            <a:picLocks noChangeAspect="1" noChangeArrowheads="1"/>
          </p:cNvPicPr>
          <p:nvPr/>
        </p:nvPicPr>
        <p:blipFill>
          <a:blip r:embed="rId14" cstate="print"/>
          <a:srcRect b="14286"/>
          <a:stretch>
            <a:fillRect/>
          </a:stretch>
        </p:blipFill>
        <p:spPr bwMode="auto">
          <a:xfrm rot="17431716">
            <a:off x="7956376" y="5959859"/>
            <a:ext cx="534605" cy="360040"/>
          </a:xfrm>
          <a:prstGeom prst="rect">
            <a:avLst/>
          </a:prstGeom>
          <a:noFill/>
        </p:spPr>
      </p:pic>
      <p:sp>
        <p:nvSpPr>
          <p:cNvPr id="45" name="TextBox 44"/>
          <p:cNvSpPr txBox="1"/>
          <p:nvPr/>
        </p:nvSpPr>
        <p:spPr>
          <a:xfrm>
            <a:off x="7020272" y="5733256"/>
            <a:ext cx="11521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/>
              <a:t>White Blood Cells</a:t>
            </a:r>
          </a:p>
          <a:p>
            <a:pPr algn="ctr"/>
            <a:r>
              <a:rPr lang="en-GB" sz="800" dirty="0" smtClean="0"/>
              <a:t>Ingest (eat) pathogens, make antibodies and anti-toxins. All to define your body!</a:t>
            </a:r>
            <a:endParaRPr lang="en-GB" sz="800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8100392" y="5877272"/>
            <a:ext cx="144016" cy="216024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948264" y="6381328"/>
            <a:ext cx="13681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dirty="0" smtClean="0">
                <a:solidFill>
                  <a:srgbClr val="7030A0"/>
                </a:solidFill>
              </a:rPr>
              <a:t>You also have skin and mucus to keep you safe. And your blood clots when you bleed.</a:t>
            </a:r>
            <a:endParaRPr lang="en-GB" sz="700" dirty="0">
              <a:solidFill>
                <a:srgbClr val="7030A0"/>
              </a:solidFill>
            </a:endParaRPr>
          </a:p>
        </p:txBody>
      </p:sp>
      <p:pic>
        <p:nvPicPr>
          <p:cNvPr id="11288" name="Picture 24" descr="https://encrypted-tbn3.gstatic.com/images?q=tbn:ANd9GcSK3RtM735xY6D1PsUT7xfhRvch9xAegw6lIAwp6BsZFKIAdWPz_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292903" y="4437112"/>
            <a:ext cx="671585" cy="504056"/>
          </a:xfrm>
          <a:prstGeom prst="rect">
            <a:avLst/>
          </a:prstGeom>
          <a:noFill/>
        </p:spPr>
      </p:pic>
      <p:sp>
        <p:nvSpPr>
          <p:cNvPr id="53" name="Rectangle 52"/>
          <p:cNvSpPr/>
          <p:nvPr/>
        </p:nvSpPr>
        <p:spPr>
          <a:xfrm>
            <a:off x="8172400" y="4077072"/>
            <a:ext cx="864096" cy="864096"/>
          </a:xfrm>
          <a:prstGeom prst="rect">
            <a:avLst/>
          </a:prstGeom>
          <a:solidFill>
            <a:srgbClr val="7030A0">
              <a:alpha val="14902"/>
            </a:srgbClr>
          </a:solidFill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8100392" y="407707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u="sng" dirty="0" smtClean="0">
                <a:solidFill>
                  <a:srgbClr val="FF0000"/>
                </a:solidFill>
              </a:rPr>
              <a:t>Antibiotics</a:t>
            </a:r>
            <a:r>
              <a:rPr lang="en-GB" sz="800" b="1" dirty="0" smtClean="0">
                <a:solidFill>
                  <a:srgbClr val="FF0000"/>
                </a:solidFill>
              </a:rPr>
              <a:t> only work on Bacteria!</a:t>
            </a:r>
          </a:p>
          <a:p>
            <a:pPr algn="ctr"/>
            <a:r>
              <a:rPr lang="en-GB" sz="800" b="1" dirty="0" smtClean="0">
                <a:solidFill>
                  <a:srgbClr val="FF0000"/>
                </a:solidFill>
              </a:rPr>
              <a:t>Not viruses!</a:t>
            </a:r>
            <a:endParaRPr lang="en-GB" sz="800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 rot="5400000">
            <a:off x="8288396" y="4344779"/>
            <a:ext cx="158417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 smtClean="0">
                <a:solidFill>
                  <a:srgbClr val="FF0000"/>
                </a:solidFill>
              </a:rPr>
              <a:t>Antibiotics cant get into you cells!</a:t>
            </a:r>
            <a:endParaRPr lang="en-GB" sz="600" dirty="0">
              <a:solidFill>
                <a:srgbClr val="FF0000"/>
              </a:solidFill>
            </a:endParaRPr>
          </a:p>
        </p:txBody>
      </p:sp>
      <p:pic>
        <p:nvPicPr>
          <p:cNvPr id="11290" name="Picture 26" descr="http://static.guim.co.uk/sys-images/Guardian/Pix/pictures/2011/1/11/1294769555785/Tablets-007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95939" y="3429000"/>
            <a:ext cx="1040557" cy="623879"/>
          </a:xfrm>
          <a:prstGeom prst="rect">
            <a:avLst/>
          </a:prstGeom>
          <a:noFill/>
        </p:spPr>
      </p:pic>
      <p:sp>
        <p:nvSpPr>
          <p:cNvPr id="56" name="TextBox 55"/>
          <p:cNvSpPr txBox="1"/>
          <p:nvPr/>
        </p:nvSpPr>
        <p:spPr>
          <a:xfrm>
            <a:off x="7956376" y="314096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u="sng" dirty="0" smtClean="0"/>
              <a:t>Painkillers</a:t>
            </a:r>
            <a:r>
              <a:rPr lang="en-GB" sz="800" b="1" dirty="0" smtClean="0"/>
              <a:t> only treat the symptoms – </a:t>
            </a:r>
            <a:r>
              <a:rPr lang="en-GB" sz="800" b="1" smtClean="0"/>
              <a:t>they can’t </a:t>
            </a:r>
            <a:r>
              <a:rPr lang="en-GB" sz="800" b="1" dirty="0" smtClean="0"/>
              <a:t>kill the pathogen</a:t>
            </a:r>
            <a:endParaRPr lang="en-GB" sz="800" b="1" dirty="0"/>
          </a:p>
        </p:txBody>
      </p:sp>
      <p:pic>
        <p:nvPicPr>
          <p:cNvPr id="11292" name="Picture 28" descr="https://encrypted-tbn2.gstatic.com/images?q=tbn:ANd9GcToDRKVdDoc-O93mQzWCFutuLZ30prKsQsueOLRiIu84MtEtFG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572000" y="5805264"/>
            <a:ext cx="856134" cy="611524"/>
          </a:xfrm>
          <a:prstGeom prst="rect">
            <a:avLst/>
          </a:prstGeom>
          <a:noFill/>
        </p:spPr>
      </p:pic>
      <p:sp>
        <p:nvSpPr>
          <p:cNvPr id="58" name="TextBox 57"/>
          <p:cNvSpPr txBox="1"/>
          <p:nvPr/>
        </p:nvSpPr>
        <p:spPr>
          <a:xfrm>
            <a:off x="3275856" y="5589240"/>
            <a:ext cx="2376264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 smtClean="0"/>
              <a:t>Growing your own bacteria</a:t>
            </a:r>
          </a:p>
          <a:p>
            <a:r>
              <a:rPr lang="en-GB" sz="900" dirty="0" smtClean="0"/>
              <a:t>You will need:</a:t>
            </a:r>
          </a:p>
          <a:p>
            <a:pPr>
              <a:buFont typeface="Arial" pitchFamily="34" charset="0"/>
              <a:buChar char="•"/>
            </a:pPr>
            <a:r>
              <a:rPr lang="en-GB" sz="900" dirty="0" smtClean="0"/>
              <a:t>Sterilised Petri Dishes</a:t>
            </a:r>
          </a:p>
          <a:p>
            <a:pPr>
              <a:buFont typeface="Arial" pitchFamily="34" charset="0"/>
              <a:buChar char="•"/>
            </a:pPr>
            <a:r>
              <a:rPr lang="en-GB" sz="900" dirty="0" smtClean="0"/>
              <a:t>Agar jelly (for food)</a:t>
            </a:r>
          </a:p>
          <a:p>
            <a:pPr>
              <a:buFont typeface="Arial" pitchFamily="34" charset="0"/>
              <a:buChar char="•"/>
            </a:pPr>
            <a:r>
              <a:rPr lang="en-GB" sz="900" dirty="0" smtClean="0"/>
              <a:t>An inoculating loop</a:t>
            </a:r>
          </a:p>
          <a:p>
            <a:pPr>
              <a:buFont typeface="Arial" pitchFamily="34" charset="0"/>
              <a:buChar char="•"/>
            </a:pPr>
            <a:r>
              <a:rPr lang="en-GB" sz="900" dirty="0" smtClean="0"/>
              <a:t>An oven at </a:t>
            </a:r>
            <a:r>
              <a:rPr lang="en-GB" sz="800" dirty="0" smtClean="0"/>
              <a:t>25</a:t>
            </a:r>
            <a:r>
              <a:rPr lang="en-GB" sz="800" baseline="30000" dirty="0" smtClean="0"/>
              <a:t>o</a:t>
            </a:r>
            <a:r>
              <a:rPr lang="en-GB" sz="800" dirty="0" smtClean="0"/>
              <a:t>C</a:t>
            </a:r>
            <a:r>
              <a:rPr lang="en-GB" sz="500" dirty="0" smtClean="0"/>
              <a:t> (higher could cause dangerous pathogens to grow)</a:t>
            </a:r>
            <a:endParaRPr lang="en-GB" sz="900" dirty="0" smtClean="0"/>
          </a:p>
          <a:p>
            <a:pPr>
              <a:buFont typeface="Arial" pitchFamily="34" charset="0"/>
              <a:buChar char="•"/>
            </a:pPr>
            <a:r>
              <a:rPr lang="en-GB" sz="900" dirty="0" smtClean="0"/>
              <a:t>A few days to spare while they grow</a:t>
            </a:r>
            <a:endParaRPr lang="en-GB" sz="900" dirty="0"/>
          </a:p>
        </p:txBody>
      </p:sp>
      <p:sp>
        <p:nvSpPr>
          <p:cNvPr id="59" name="TextBox 58"/>
          <p:cNvSpPr txBox="1"/>
          <p:nvPr/>
        </p:nvSpPr>
        <p:spPr>
          <a:xfrm>
            <a:off x="3419872" y="6597352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 smtClean="0">
                <a:solidFill>
                  <a:srgbClr val="7030A0"/>
                </a:solidFill>
              </a:rPr>
              <a:t>Uncontaminated cultures let us investigate the effects of drugs and disinfectants.</a:t>
            </a:r>
            <a:endParaRPr lang="en-GB" sz="600" dirty="0">
              <a:solidFill>
                <a:srgbClr val="7030A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 rot="20861954">
            <a:off x="7020272" y="414908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 smtClean="0">
                <a:solidFill>
                  <a:srgbClr val="FF0000"/>
                </a:solidFill>
              </a:rPr>
              <a:t>Overuse </a:t>
            </a:r>
            <a:r>
              <a:rPr lang="en-GB" sz="800" dirty="0" smtClean="0"/>
              <a:t>of has lead to more bacteria becoming </a:t>
            </a:r>
            <a:r>
              <a:rPr lang="en-GB" sz="800" b="1" dirty="0" smtClean="0"/>
              <a:t>resistant to antibiotics</a:t>
            </a:r>
            <a:endParaRPr lang="en-GB" sz="800" b="1" dirty="0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7812360" y="4581128"/>
            <a:ext cx="504056" cy="72008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668344" y="1844824"/>
            <a:ext cx="1440160" cy="1323439"/>
          </a:xfrm>
          <a:prstGeom prst="rect">
            <a:avLst/>
          </a:prstGeom>
          <a:solidFill>
            <a:srgbClr val="FFFF00">
              <a:alpha val="27059"/>
            </a:srgbClr>
          </a:solidFill>
          <a:ln w="19050">
            <a:solidFill>
              <a:srgbClr val="00B05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/>
              <a:t>Immunity</a:t>
            </a:r>
            <a:r>
              <a:rPr lang="en-GB" sz="1000" dirty="0" smtClean="0"/>
              <a:t> is when your body has learnt how to make the </a:t>
            </a:r>
            <a:r>
              <a:rPr lang="en-GB" sz="1000" b="1" dirty="0" smtClean="0"/>
              <a:t>antibodies</a:t>
            </a:r>
            <a:r>
              <a:rPr lang="en-GB" sz="1000" dirty="0" smtClean="0"/>
              <a:t> needed to kill a pathogen you’ve had before. </a:t>
            </a:r>
            <a:r>
              <a:rPr lang="en-GB" sz="1000" b="1" i="1" dirty="0" smtClean="0"/>
              <a:t>This means you get better quickly the second time</a:t>
            </a:r>
            <a:r>
              <a:rPr lang="en-GB" sz="1000" b="1" dirty="0" smtClean="0"/>
              <a:t>.</a:t>
            </a:r>
            <a:endParaRPr lang="en-GB" sz="10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6516216" y="3364250"/>
            <a:ext cx="15841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Small amounts of dead or inactive pathogens can be used to create a </a:t>
            </a:r>
            <a:r>
              <a:rPr lang="en-GB" sz="900" b="1" dirty="0" smtClean="0"/>
              <a:t>vaccine</a:t>
            </a:r>
            <a:r>
              <a:rPr lang="en-GB" sz="900" dirty="0" smtClean="0"/>
              <a:t>.</a:t>
            </a:r>
          </a:p>
          <a:p>
            <a:pPr algn="ctr"/>
            <a:r>
              <a:rPr lang="en-GB" sz="900" b="1" dirty="0" smtClean="0"/>
              <a:t>Vaccinations</a:t>
            </a:r>
            <a:r>
              <a:rPr lang="en-GB" sz="900" dirty="0" smtClean="0"/>
              <a:t> work against bacteria and viruses.</a:t>
            </a:r>
            <a:endParaRPr lang="en-GB" sz="900" dirty="0"/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7740352" y="3068960"/>
            <a:ext cx="72008" cy="36004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6444208" y="3182779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" dirty="0" smtClean="0">
                <a:solidFill>
                  <a:srgbClr val="0070C0"/>
                </a:solidFill>
              </a:rPr>
              <a:t>Beware! Some people cant be vaccinated and </a:t>
            </a:r>
            <a:r>
              <a:rPr lang="en-GB" sz="500" b="1" dirty="0" smtClean="0">
                <a:solidFill>
                  <a:srgbClr val="0070C0"/>
                </a:solidFill>
              </a:rPr>
              <a:t>media scares </a:t>
            </a:r>
            <a:r>
              <a:rPr lang="en-GB" sz="500" dirty="0" smtClean="0">
                <a:solidFill>
                  <a:srgbClr val="0070C0"/>
                </a:solidFill>
              </a:rPr>
              <a:t>can also be a problem.</a:t>
            </a:r>
            <a:endParaRPr lang="en-GB" sz="500" dirty="0">
              <a:solidFill>
                <a:srgbClr val="0070C0"/>
              </a:solidFill>
            </a:endParaRPr>
          </a:p>
        </p:txBody>
      </p:sp>
      <p:graphicFrame>
        <p:nvGraphicFramePr>
          <p:cNvPr id="78" name="Table 77"/>
          <p:cNvGraphicFramePr>
            <a:graphicFrameLocks noGrp="1"/>
          </p:cNvGraphicFramePr>
          <p:nvPr/>
        </p:nvGraphicFramePr>
        <p:xfrm>
          <a:off x="179513" y="5689808"/>
          <a:ext cx="3096343" cy="105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933"/>
                <a:gridCol w="1032114"/>
                <a:gridCol w="1270296"/>
              </a:tblGrid>
              <a:tr h="203501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Hormone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Produced in...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Causes...</a:t>
                      </a:r>
                      <a:endParaRPr lang="en-GB" sz="900" dirty="0"/>
                    </a:p>
                  </a:txBody>
                  <a:tcPr anchor="ctr"/>
                </a:tc>
              </a:tr>
              <a:tr h="203501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/>
                        <a:t>FSH</a:t>
                      </a:r>
                      <a:endParaRPr lang="en-GB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Pituitary Gland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Egg to mature</a:t>
                      </a:r>
                      <a:endParaRPr lang="en-GB" sz="900" dirty="0"/>
                    </a:p>
                  </a:txBody>
                  <a:tcPr anchor="ctr"/>
                </a:tc>
              </a:tr>
              <a:tr h="203501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/>
                        <a:t>LH</a:t>
                      </a:r>
                      <a:endParaRPr lang="en-GB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Pituitary Gland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Egg to be released</a:t>
                      </a:r>
                      <a:endParaRPr lang="en-GB" sz="900" dirty="0"/>
                    </a:p>
                  </a:txBody>
                  <a:tcPr anchor="ctr"/>
                </a:tc>
              </a:tr>
              <a:tr h="325601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/>
                        <a:t>Oestrogen</a:t>
                      </a:r>
                      <a:endParaRPr lang="en-GB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Ovaries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Lining of the womb to develop</a:t>
                      </a:r>
                      <a:endParaRPr lang="en-GB" sz="9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0" name="TextBox 59"/>
          <p:cNvSpPr txBox="1"/>
          <p:nvPr/>
        </p:nvSpPr>
        <p:spPr>
          <a:xfrm rot="21239820">
            <a:off x="3078302" y="5073987"/>
            <a:ext cx="2655648" cy="492443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/>
              <a:t>Mutations </a:t>
            </a:r>
            <a:r>
              <a:rPr lang="en-GB" sz="800" dirty="0" smtClean="0"/>
              <a:t>create new strains which are difficult to treat!</a:t>
            </a:r>
          </a:p>
          <a:p>
            <a:pPr algn="ctr"/>
            <a:r>
              <a:rPr lang="en-GB" sz="800" b="1" dirty="0" smtClean="0">
                <a:solidFill>
                  <a:srgbClr val="0070C0"/>
                </a:solidFill>
              </a:rPr>
              <a:t>Epidemic</a:t>
            </a:r>
            <a:r>
              <a:rPr lang="en-GB" sz="800" dirty="0" smtClean="0"/>
              <a:t> = Disease spreading in </a:t>
            </a:r>
            <a:r>
              <a:rPr lang="en-GB" sz="800" b="1" dirty="0" smtClean="0">
                <a:solidFill>
                  <a:srgbClr val="0070C0"/>
                </a:solidFill>
              </a:rPr>
              <a:t>one country</a:t>
            </a:r>
          </a:p>
          <a:p>
            <a:pPr algn="ctr"/>
            <a:r>
              <a:rPr lang="en-GB" sz="800" b="1" dirty="0" smtClean="0">
                <a:solidFill>
                  <a:srgbClr val="00B050"/>
                </a:solidFill>
              </a:rPr>
              <a:t>Pandemic </a:t>
            </a:r>
            <a:r>
              <a:rPr lang="en-GB" sz="800" dirty="0" smtClean="0"/>
              <a:t>= Disease spreading across </a:t>
            </a:r>
            <a:r>
              <a:rPr lang="en-GB" sz="800" b="1" dirty="0" smtClean="0">
                <a:solidFill>
                  <a:srgbClr val="00B050"/>
                </a:solidFill>
              </a:rPr>
              <a:t>several countries</a:t>
            </a:r>
            <a:endParaRPr lang="en-GB" sz="800" b="1" dirty="0">
              <a:solidFill>
                <a:srgbClr val="00B050"/>
              </a:solidFill>
            </a:endParaRPr>
          </a:p>
        </p:txBody>
      </p:sp>
      <p:pic>
        <p:nvPicPr>
          <p:cNvPr id="11296" name="Picture 32" descr="http://4.bp.blogspot.com/-6iAhsppQqlw/Tz2k9N2i76I/AAAAAAAAAME/WeA0ppuEiAw/s1600/womens-health-issues-767837.jpg"/>
          <p:cNvPicPr>
            <a:picLocks noChangeAspect="1" noChangeArrowheads="1"/>
          </p:cNvPicPr>
          <p:nvPr/>
        </p:nvPicPr>
        <p:blipFill>
          <a:blip r:embed="rId18" cstate="print"/>
          <a:srcRect t="63480"/>
          <a:stretch>
            <a:fillRect/>
          </a:stretch>
        </p:blipFill>
        <p:spPr bwMode="auto">
          <a:xfrm>
            <a:off x="0" y="4797152"/>
            <a:ext cx="2123728" cy="901789"/>
          </a:xfrm>
          <a:prstGeom prst="rect">
            <a:avLst/>
          </a:prstGeom>
          <a:noFill/>
        </p:spPr>
      </p:pic>
      <p:sp>
        <p:nvSpPr>
          <p:cNvPr id="80" name="TextBox 79"/>
          <p:cNvSpPr txBox="1"/>
          <p:nvPr/>
        </p:nvSpPr>
        <p:spPr>
          <a:xfrm>
            <a:off x="35496" y="4607550"/>
            <a:ext cx="33123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Chemical (hormonal) control .. The Menstrual Cycle</a:t>
            </a:r>
            <a:endParaRPr lang="en-GB" sz="11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2051720" y="4725144"/>
            <a:ext cx="10081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>
                <a:solidFill>
                  <a:srgbClr val="FF0066"/>
                </a:solidFill>
              </a:rPr>
              <a:t>Hormones travel in the </a:t>
            </a:r>
            <a:r>
              <a:rPr lang="en-GB" sz="800" b="1" dirty="0" smtClean="0">
                <a:solidFill>
                  <a:srgbClr val="FF0066"/>
                </a:solidFill>
              </a:rPr>
              <a:t>blood</a:t>
            </a:r>
            <a:r>
              <a:rPr lang="en-GB" sz="800" dirty="0" smtClean="0">
                <a:solidFill>
                  <a:srgbClr val="FF0066"/>
                </a:solidFill>
              </a:rPr>
              <a:t>.</a:t>
            </a:r>
          </a:p>
          <a:p>
            <a:pPr algn="ctr"/>
            <a:r>
              <a:rPr lang="en-GB" sz="800" dirty="0" smtClean="0">
                <a:solidFill>
                  <a:srgbClr val="FF0066"/>
                </a:solidFill>
              </a:rPr>
              <a:t>Effects can be slow but are long lasting.</a:t>
            </a:r>
          </a:p>
          <a:p>
            <a:pPr algn="ctr"/>
            <a:endParaRPr lang="en-GB" sz="400" dirty="0">
              <a:solidFill>
                <a:srgbClr val="FF0066"/>
              </a:solidFill>
            </a:endParaRPr>
          </a:p>
          <a:p>
            <a:pPr algn="ctr"/>
            <a:r>
              <a:rPr lang="en-GB" sz="700" dirty="0" smtClean="0">
                <a:solidFill>
                  <a:srgbClr val="FF0000"/>
                </a:solidFill>
              </a:rPr>
              <a:t>If no egg is fertilized the lining and egg are lost during the </a:t>
            </a:r>
            <a:r>
              <a:rPr lang="en-GB" sz="700" b="1" dirty="0" smtClean="0">
                <a:solidFill>
                  <a:srgbClr val="FF0000"/>
                </a:solidFill>
              </a:rPr>
              <a:t>period</a:t>
            </a:r>
            <a:r>
              <a:rPr lang="en-GB" sz="700" dirty="0" smtClean="0">
                <a:solidFill>
                  <a:srgbClr val="FF0000"/>
                </a:solidFill>
              </a:rPr>
              <a:t>.</a:t>
            </a:r>
            <a:endParaRPr lang="en-GB" sz="700" dirty="0">
              <a:solidFill>
                <a:srgbClr val="FF0000"/>
              </a:solidFill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 flipH="1" flipV="1">
            <a:off x="2051720" y="5217587"/>
            <a:ext cx="144016" cy="15562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98" name="Picture 34" descr="http://www.ivf.net.in/images/ivf.gif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7504" y="3501008"/>
            <a:ext cx="1031776" cy="1060795"/>
          </a:xfrm>
          <a:prstGeom prst="rect">
            <a:avLst/>
          </a:prstGeom>
          <a:noFill/>
        </p:spPr>
      </p:pic>
      <p:sp>
        <p:nvSpPr>
          <p:cNvPr id="86" name="TextBox 85"/>
          <p:cNvSpPr txBox="1"/>
          <p:nvPr/>
        </p:nvSpPr>
        <p:spPr>
          <a:xfrm>
            <a:off x="35496" y="3254787"/>
            <a:ext cx="288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u="sng" dirty="0" smtClean="0"/>
              <a:t>IVF </a:t>
            </a:r>
            <a:r>
              <a:rPr lang="en-GB" sz="1000" u="sng" dirty="0" smtClean="0"/>
              <a:t>– mixing the egg and sperm outside the body</a:t>
            </a:r>
            <a:endParaRPr lang="en-GB" sz="1000" u="sng" dirty="0"/>
          </a:p>
        </p:txBody>
      </p:sp>
      <p:sp>
        <p:nvSpPr>
          <p:cNvPr id="87" name="TextBox 86"/>
          <p:cNvSpPr txBox="1"/>
          <p:nvPr/>
        </p:nvSpPr>
        <p:spPr>
          <a:xfrm>
            <a:off x="1115616" y="3429000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First FSH is used to cause eggs to mature, these are then removed, mixed with the sperm and placed back in the womb.</a:t>
            </a:r>
            <a:endParaRPr lang="en-GB" sz="700" dirty="0" smtClean="0"/>
          </a:p>
          <a:p>
            <a:pPr>
              <a:buFont typeface="Arial" pitchFamily="34" charset="0"/>
              <a:buChar char="•"/>
            </a:pPr>
            <a:r>
              <a:rPr lang="en-GB" sz="800" dirty="0"/>
              <a:t> </a:t>
            </a:r>
            <a:r>
              <a:rPr lang="en-GB" sz="800" b="1" dirty="0" smtClean="0">
                <a:solidFill>
                  <a:srgbClr val="00B050"/>
                </a:solidFill>
              </a:rPr>
              <a:t>Great if you cant get pregnant naturally.</a:t>
            </a:r>
          </a:p>
          <a:p>
            <a:pPr>
              <a:buFont typeface="Arial" pitchFamily="34" charset="0"/>
              <a:buChar char="•"/>
            </a:pPr>
            <a:r>
              <a:rPr lang="en-GB" sz="800" b="1" dirty="0" smtClean="0">
                <a:solidFill>
                  <a:srgbClr val="0070C0"/>
                </a:solidFill>
              </a:rPr>
              <a:t>Can be expensive and doesn't always work.</a:t>
            </a:r>
          </a:p>
          <a:p>
            <a:pPr>
              <a:buFont typeface="Arial" pitchFamily="34" charset="0"/>
              <a:buChar char="•"/>
            </a:pPr>
            <a:r>
              <a:rPr lang="en-GB" sz="800" b="1" dirty="0" smtClean="0">
                <a:solidFill>
                  <a:srgbClr val="0070C0"/>
                </a:solidFill>
              </a:rPr>
              <a:t>Can cause multiple births </a:t>
            </a:r>
            <a:r>
              <a:rPr lang="en-GB" sz="700" b="1" dirty="0" smtClean="0">
                <a:solidFill>
                  <a:srgbClr val="0070C0"/>
                </a:solidFill>
              </a:rPr>
              <a:t>(too many babies!!)</a:t>
            </a:r>
            <a:endParaRPr lang="en-GB" sz="800" b="1" dirty="0">
              <a:solidFill>
                <a:srgbClr val="0070C0"/>
              </a:solidFill>
            </a:endParaRPr>
          </a:p>
        </p:txBody>
      </p:sp>
      <p:pic>
        <p:nvPicPr>
          <p:cNvPr id="11300" name="Picture 36" descr="http://2.bp.blogspot.com/-hvqMQ86eoaQ/T5l-yYE0okI/AAAAAAAABJw/ucsqSvXEomI/s1600/10323430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098924" y="4221088"/>
            <a:ext cx="532199" cy="432048"/>
          </a:xfrm>
          <a:prstGeom prst="rect">
            <a:avLst/>
          </a:prstGeom>
          <a:noFill/>
        </p:spPr>
      </p:pic>
      <p:sp>
        <p:nvSpPr>
          <p:cNvPr id="91" name="TextBox 90"/>
          <p:cNvSpPr txBox="1"/>
          <p:nvPr/>
        </p:nvSpPr>
        <p:spPr>
          <a:xfrm>
            <a:off x="2915816" y="3079993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sng" dirty="0" smtClean="0"/>
              <a:t>The Reflex Arc </a:t>
            </a:r>
            <a:r>
              <a:rPr lang="en-GB" sz="1200" b="1" dirty="0" smtClean="0"/>
              <a:t>– </a:t>
            </a:r>
            <a:r>
              <a:rPr lang="en-GB" sz="1050" b="1" dirty="0" smtClean="0"/>
              <a:t>an automatic response</a:t>
            </a:r>
            <a:endParaRPr lang="en-GB" sz="105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3563888" y="4005064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/>
              <a:t>A – Receptor </a:t>
            </a:r>
            <a:r>
              <a:rPr lang="en-GB" sz="800" dirty="0" smtClean="0"/>
              <a:t>(reacts to a stimulus)</a:t>
            </a:r>
          </a:p>
          <a:p>
            <a:r>
              <a:rPr lang="en-GB" sz="800" b="1" dirty="0" smtClean="0"/>
              <a:t>B – Sensory Neuron </a:t>
            </a:r>
            <a:r>
              <a:rPr lang="en-GB" sz="800" dirty="0" smtClean="0"/>
              <a:t>(carries message to the co-ordinator/CNS)</a:t>
            </a:r>
          </a:p>
          <a:p>
            <a:r>
              <a:rPr lang="en-GB" sz="800" b="1" dirty="0" smtClean="0"/>
              <a:t>C – Relay Neuron </a:t>
            </a:r>
            <a:r>
              <a:rPr lang="en-GB" sz="800" dirty="0"/>
              <a:t> </a:t>
            </a:r>
            <a:r>
              <a:rPr lang="en-GB" sz="800" dirty="0" smtClean="0"/>
              <a:t>    </a:t>
            </a:r>
            <a:r>
              <a:rPr lang="en-GB" sz="700" dirty="0" smtClean="0">
                <a:solidFill>
                  <a:srgbClr val="FF0000"/>
                </a:solidFill>
              </a:rPr>
              <a:t>Gapes between neurons are called SYNAPSES</a:t>
            </a:r>
            <a:endParaRPr lang="en-GB" sz="800" b="1" dirty="0" smtClean="0">
              <a:solidFill>
                <a:srgbClr val="FF0000"/>
              </a:solidFill>
            </a:endParaRPr>
          </a:p>
          <a:p>
            <a:r>
              <a:rPr lang="en-GB" sz="800" b="1" dirty="0" smtClean="0"/>
              <a:t>D – Motor Neuron </a:t>
            </a:r>
            <a:r>
              <a:rPr lang="en-GB" sz="800" dirty="0" smtClean="0"/>
              <a:t>(carries message away from co-ordinator/CNS</a:t>
            </a:r>
          </a:p>
          <a:p>
            <a:r>
              <a:rPr lang="en-GB" sz="800" b="1" dirty="0" smtClean="0"/>
              <a:t>E – Effector </a:t>
            </a:r>
            <a:r>
              <a:rPr lang="en-GB" sz="800" dirty="0" smtClean="0"/>
              <a:t>(a muscle or gland) </a:t>
            </a:r>
            <a:endParaRPr lang="en-GB" sz="800" dirty="0"/>
          </a:p>
        </p:txBody>
      </p:sp>
      <p:sp>
        <p:nvSpPr>
          <p:cNvPr id="93" name="TextBox 92"/>
          <p:cNvSpPr txBox="1"/>
          <p:nvPr/>
        </p:nvSpPr>
        <p:spPr>
          <a:xfrm>
            <a:off x="3491880" y="4633391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solidFill>
                  <a:srgbClr val="00B0F0"/>
                </a:solidFill>
              </a:rPr>
              <a:t>Examples of a stimulus: Loud noise, Fire, Sharp objects</a:t>
            </a:r>
          </a:p>
          <a:p>
            <a:r>
              <a:rPr lang="en-GB" sz="700" dirty="0" smtClean="0">
                <a:solidFill>
                  <a:srgbClr val="00B0F0"/>
                </a:solidFill>
              </a:rPr>
              <a:t>Examples of receptor organs: Ears, Eyes, Skin, Nose, Tongue</a:t>
            </a:r>
            <a:endParaRPr lang="en-GB" sz="700" dirty="0">
              <a:solidFill>
                <a:srgbClr val="00B0F0"/>
              </a:solidFill>
            </a:endParaRPr>
          </a:p>
        </p:txBody>
      </p:sp>
      <p:pic>
        <p:nvPicPr>
          <p:cNvPr id="11304" name="Picture 40" descr="https://encrypted-tbn1.gstatic.com/images?q=tbn:ANd9GcS_yEJpo82se3b0aHIb_rvORwnAeKBWuxoJ_kq0wCWR-jDLVX-r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flipH="1">
            <a:off x="5940151" y="4581128"/>
            <a:ext cx="321929" cy="294228"/>
          </a:xfrm>
          <a:prstGeom prst="rect">
            <a:avLst/>
          </a:prstGeom>
          <a:noFill/>
        </p:spPr>
      </p:pic>
      <p:sp>
        <p:nvSpPr>
          <p:cNvPr id="95" name="TextBox 94"/>
          <p:cNvSpPr txBox="1"/>
          <p:nvPr/>
        </p:nvSpPr>
        <p:spPr>
          <a:xfrm>
            <a:off x="5076056" y="3318083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tx2"/>
                </a:solidFill>
              </a:rPr>
              <a:t>The nervous system uses </a:t>
            </a:r>
            <a:r>
              <a:rPr lang="en-GB" sz="800" b="1" dirty="0" smtClean="0">
                <a:solidFill>
                  <a:schemeClr val="tx2"/>
                </a:solidFill>
              </a:rPr>
              <a:t>electrical impulses </a:t>
            </a:r>
            <a:r>
              <a:rPr lang="en-GB" sz="800" dirty="0" smtClean="0">
                <a:solidFill>
                  <a:schemeClr val="tx2"/>
                </a:solidFill>
              </a:rPr>
              <a:t>to send messages along </a:t>
            </a:r>
            <a:r>
              <a:rPr lang="en-GB" sz="800" b="1" dirty="0" smtClean="0">
                <a:solidFill>
                  <a:schemeClr val="tx2"/>
                </a:solidFill>
              </a:rPr>
              <a:t>neurons</a:t>
            </a:r>
            <a:r>
              <a:rPr lang="en-GB" sz="800" dirty="0" smtClean="0">
                <a:solidFill>
                  <a:schemeClr val="tx2"/>
                </a:solidFill>
              </a:rPr>
              <a:t>.</a:t>
            </a:r>
          </a:p>
          <a:p>
            <a:pPr algn="ctr"/>
            <a:r>
              <a:rPr lang="en-GB" sz="800" dirty="0" smtClean="0">
                <a:solidFill>
                  <a:schemeClr val="tx2"/>
                </a:solidFill>
              </a:rPr>
              <a:t>These are </a:t>
            </a:r>
            <a:r>
              <a:rPr lang="en-GB" sz="800" b="1" dirty="0" smtClean="0">
                <a:solidFill>
                  <a:schemeClr val="tx2"/>
                </a:solidFill>
              </a:rPr>
              <a:t>super fast </a:t>
            </a:r>
            <a:r>
              <a:rPr lang="en-GB" sz="800" dirty="0" smtClean="0">
                <a:solidFill>
                  <a:schemeClr val="tx2"/>
                </a:solidFill>
              </a:rPr>
              <a:t>and allow you to respond quickly to changes in the environment.</a:t>
            </a:r>
            <a:endParaRPr lang="en-GB" sz="800" dirty="0">
              <a:solidFill>
                <a:schemeClr val="tx2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619672" y="4222249"/>
            <a:ext cx="1944216" cy="430887"/>
          </a:xfrm>
          <a:prstGeom prst="rect">
            <a:avLst/>
          </a:prstGeom>
          <a:solidFill>
            <a:srgbClr val="FF0000">
              <a:alpha val="23137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800" b="1" dirty="0" smtClean="0"/>
              <a:t>Oral Contraception – Birth control </a:t>
            </a:r>
          </a:p>
          <a:p>
            <a:r>
              <a:rPr lang="en-GB" sz="700" dirty="0" smtClean="0"/>
              <a:t>-contains hormones that stop the egg maturing</a:t>
            </a:r>
          </a:p>
          <a:p>
            <a:r>
              <a:rPr lang="en-GB" sz="700" dirty="0" smtClean="0"/>
              <a:t>-must be taken regularly                                                                                                                                    </a:t>
            </a:r>
            <a:endParaRPr lang="en-GB" sz="700" dirty="0"/>
          </a:p>
        </p:txBody>
      </p:sp>
      <p:pic>
        <p:nvPicPr>
          <p:cNvPr id="11306" name="Picture 42" descr="http://us.123rf.com/400wm/400/400/cre8tive/cre8tive0609/cre8tive060900337/519952-3d-picture-of-a-germ-bacteria-microbe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131840" y="4653136"/>
            <a:ext cx="430957" cy="430957"/>
          </a:xfrm>
          <a:prstGeom prst="rect">
            <a:avLst/>
          </a:prstGeom>
          <a:noFill/>
        </p:spPr>
      </p:pic>
      <p:sp>
        <p:nvSpPr>
          <p:cNvPr id="98" name="TextBox 97"/>
          <p:cNvSpPr txBox="1"/>
          <p:nvPr/>
        </p:nvSpPr>
        <p:spPr>
          <a:xfrm>
            <a:off x="-36512" y="2204864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Homeostasis</a:t>
            </a:r>
            <a:r>
              <a:rPr lang="en-GB" sz="1200" dirty="0" smtClean="0"/>
              <a:t> – </a:t>
            </a:r>
            <a:r>
              <a:rPr lang="en-GB" sz="1000" dirty="0" smtClean="0"/>
              <a:t>Keeping internal condition in balance </a:t>
            </a:r>
            <a:endParaRPr lang="en-GB" sz="1200" dirty="0"/>
          </a:p>
        </p:txBody>
      </p:sp>
      <p:pic>
        <p:nvPicPr>
          <p:cNvPr id="11308" name="Picture 44" descr="http://www.kbs.org.uk/images/news/balance.png?sfvrsn=0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987824" y="2196140"/>
            <a:ext cx="680517" cy="440772"/>
          </a:xfrm>
          <a:prstGeom prst="rect">
            <a:avLst/>
          </a:prstGeom>
          <a:noFill/>
        </p:spPr>
      </p:pic>
      <p:sp>
        <p:nvSpPr>
          <p:cNvPr id="100" name="TextBox 99"/>
          <p:cNvSpPr txBox="1"/>
          <p:nvPr/>
        </p:nvSpPr>
        <p:spPr>
          <a:xfrm>
            <a:off x="-36512" y="2348880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Things you need to balance:</a:t>
            </a:r>
          </a:p>
          <a:p>
            <a:pPr>
              <a:buFont typeface="Arial" pitchFamily="34" charset="0"/>
              <a:buChar char="•"/>
            </a:pPr>
            <a:r>
              <a:rPr lang="en-GB" sz="900" dirty="0"/>
              <a:t> </a:t>
            </a:r>
            <a:r>
              <a:rPr lang="en-GB" sz="900" b="1" dirty="0" smtClean="0"/>
              <a:t>Water levels </a:t>
            </a:r>
            <a:r>
              <a:rPr lang="en-GB" sz="900" dirty="0" smtClean="0">
                <a:solidFill>
                  <a:srgbClr val="7030A0"/>
                </a:solidFill>
              </a:rPr>
              <a:t>(the amount  you sweat/the amount you pee)</a:t>
            </a:r>
          </a:p>
          <a:p>
            <a:pPr>
              <a:buFont typeface="Arial" pitchFamily="34" charset="0"/>
              <a:buChar char="•"/>
            </a:pPr>
            <a:r>
              <a:rPr lang="en-GB" sz="900" dirty="0"/>
              <a:t> </a:t>
            </a:r>
            <a:r>
              <a:rPr lang="en-GB" sz="900" b="1" dirty="0" smtClean="0"/>
              <a:t>Sugar levels – </a:t>
            </a:r>
            <a:r>
              <a:rPr lang="en-GB" sz="900" dirty="0" smtClean="0"/>
              <a:t>controlled by pancreas</a:t>
            </a:r>
            <a:r>
              <a:rPr lang="en-GB" sz="900" b="1" dirty="0" smtClean="0"/>
              <a:t> </a:t>
            </a:r>
          </a:p>
          <a:p>
            <a:r>
              <a:rPr lang="en-GB" sz="900" dirty="0" smtClean="0">
                <a:solidFill>
                  <a:srgbClr val="7030A0"/>
                </a:solidFill>
              </a:rPr>
              <a:t>(so you have constant energy)</a:t>
            </a:r>
          </a:p>
          <a:p>
            <a:pPr>
              <a:buFont typeface="Arial" pitchFamily="34" charset="0"/>
              <a:buChar char="•"/>
            </a:pPr>
            <a:r>
              <a:rPr lang="en-GB" sz="900" dirty="0"/>
              <a:t> </a:t>
            </a:r>
            <a:r>
              <a:rPr lang="en-GB" sz="900" b="1" dirty="0" smtClean="0"/>
              <a:t>Body temperature </a:t>
            </a:r>
          </a:p>
          <a:p>
            <a:r>
              <a:rPr lang="en-GB" sz="900" dirty="0" smtClean="0">
                <a:solidFill>
                  <a:srgbClr val="7030A0"/>
                </a:solidFill>
              </a:rPr>
              <a:t>(too hot your enzymes stop working)</a:t>
            </a:r>
            <a:endParaRPr lang="en-GB" sz="900" dirty="0">
              <a:solidFill>
                <a:srgbClr val="7030A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691680" y="276118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dirty="0" smtClean="0">
                <a:solidFill>
                  <a:srgbClr val="FF0000"/>
                </a:solidFill>
              </a:rPr>
              <a:t>Normal core body temperature is 37</a:t>
            </a:r>
            <a:r>
              <a:rPr lang="en-GB" sz="700" baseline="30000" dirty="0" smtClean="0">
                <a:solidFill>
                  <a:srgbClr val="FF0000"/>
                </a:solidFill>
              </a:rPr>
              <a:t>o</a:t>
            </a:r>
            <a:r>
              <a:rPr lang="en-GB" sz="700" dirty="0" smtClean="0">
                <a:solidFill>
                  <a:srgbClr val="FF0000"/>
                </a:solidFill>
              </a:rPr>
              <a:t>C</a:t>
            </a:r>
            <a:endParaRPr lang="en-GB" sz="700" dirty="0">
              <a:solidFill>
                <a:srgbClr val="FF0000"/>
              </a:solidFill>
            </a:endParaRPr>
          </a:p>
        </p:txBody>
      </p:sp>
      <p:pic>
        <p:nvPicPr>
          <p:cNvPr id="11312" name="Picture 48" descr="http://i.ytimg.com/vi/tLYOBi5gaVs/0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779911" y="1484784"/>
            <a:ext cx="1972507" cy="1080120"/>
          </a:xfrm>
          <a:prstGeom prst="rect">
            <a:avLst/>
          </a:prstGeom>
          <a:noFill/>
        </p:spPr>
      </p:pic>
      <p:sp>
        <p:nvSpPr>
          <p:cNvPr id="104" name="TextBox 103"/>
          <p:cNvSpPr txBox="1"/>
          <p:nvPr/>
        </p:nvSpPr>
        <p:spPr>
          <a:xfrm>
            <a:off x="2843808" y="1412776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solidFill>
                  <a:srgbClr val="00B050"/>
                </a:solidFill>
              </a:rPr>
              <a:t>Tropism </a:t>
            </a:r>
            <a:r>
              <a:rPr lang="en-GB" sz="1100" dirty="0" smtClean="0">
                <a:solidFill>
                  <a:srgbClr val="00B050"/>
                </a:solidFill>
              </a:rPr>
              <a:t>–</a:t>
            </a:r>
          </a:p>
          <a:p>
            <a:pPr algn="ctr"/>
            <a:r>
              <a:rPr lang="en-GB" sz="800" dirty="0" smtClean="0">
                <a:solidFill>
                  <a:srgbClr val="00B050"/>
                </a:solidFill>
              </a:rPr>
              <a:t>How hormones effect plant growth to help with </a:t>
            </a:r>
            <a:r>
              <a:rPr lang="en-GB" sz="800" b="1" dirty="0" smtClean="0">
                <a:solidFill>
                  <a:srgbClr val="00B050"/>
                </a:solidFill>
              </a:rPr>
              <a:t>photosynthesis</a:t>
            </a:r>
            <a:r>
              <a:rPr lang="en-GB" sz="800" dirty="0" smtClean="0">
                <a:solidFill>
                  <a:srgbClr val="00B050"/>
                </a:solidFill>
              </a:rPr>
              <a:t>. </a:t>
            </a:r>
          </a:p>
          <a:p>
            <a:endParaRPr lang="en-GB" sz="1100" dirty="0"/>
          </a:p>
        </p:txBody>
      </p:sp>
      <p:sp>
        <p:nvSpPr>
          <p:cNvPr id="105" name="TextBox 104"/>
          <p:cNvSpPr txBox="1"/>
          <p:nvPr/>
        </p:nvSpPr>
        <p:spPr>
          <a:xfrm>
            <a:off x="3704345" y="1484784"/>
            <a:ext cx="2163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dirty="0" smtClean="0">
                <a:solidFill>
                  <a:srgbClr val="FFFF00"/>
                </a:solidFill>
              </a:rPr>
              <a:t>Positive Phototropism – Growing toward light</a:t>
            </a:r>
          </a:p>
          <a:p>
            <a:pPr algn="ctr"/>
            <a:r>
              <a:rPr lang="en-GB" sz="700" dirty="0" smtClean="0">
                <a:solidFill>
                  <a:srgbClr val="FFFF00"/>
                </a:solidFill>
              </a:rPr>
              <a:t>Negative Phototropism – Growing away from light</a:t>
            </a:r>
          </a:p>
          <a:p>
            <a:pPr algn="ctr"/>
            <a:r>
              <a:rPr lang="en-GB" sz="700" dirty="0" smtClean="0">
                <a:solidFill>
                  <a:srgbClr val="FFFF00"/>
                </a:solidFill>
              </a:rPr>
              <a:t>Positive Geotropism – Growing toward gravity (down)</a:t>
            </a:r>
          </a:p>
          <a:p>
            <a:pPr algn="ctr"/>
            <a:r>
              <a:rPr lang="en-GB" sz="700" dirty="0" smtClean="0">
                <a:solidFill>
                  <a:srgbClr val="FFFF00"/>
                </a:solidFill>
              </a:rPr>
              <a:t>Negative Geotropism – Growing against gravity (up)</a:t>
            </a:r>
            <a:endParaRPr lang="en-GB" sz="700" dirty="0">
              <a:solidFill>
                <a:srgbClr val="FFFF0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635896" y="1988840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u="sng" dirty="0" smtClean="0">
                <a:solidFill>
                  <a:srgbClr val="66FF33"/>
                </a:solidFill>
              </a:rPr>
              <a:t>Auxins</a:t>
            </a:r>
            <a:r>
              <a:rPr lang="en-GB" sz="800" dirty="0" smtClean="0">
                <a:solidFill>
                  <a:srgbClr val="66FF33"/>
                </a:solidFill>
              </a:rPr>
              <a:t> are the important hormones in plants</a:t>
            </a:r>
            <a:endParaRPr lang="en-GB" sz="800" dirty="0">
              <a:solidFill>
                <a:srgbClr val="66FF33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220072" y="195922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 smtClean="0">
                <a:solidFill>
                  <a:srgbClr val="FF0000"/>
                </a:solidFill>
              </a:rPr>
              <a:t>Works best in the shoots &amp; roots</a:t>
            </a:r>
            <a:endParaRPr lang="en-GB" sz="600" dirty="0">
              <a:solidFill>
                <a:srgbClr val="FF0000"/>
              </a:solidFill>
            </a:endParaRPr>
          </a:p>
        </p:txBody>
      </p:sp>
      <p:pic>
        <p:nvPicPr>
          <p:cNvPr id="11314" name="Picture 50" descr="http://www.shop4allsorts.co.uk/ekmps/shops/newimage/images/weedol-rootkill-plus-weedkiller-1-litre-trigger-bottle-gun-4371-p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427984" y="404664"/>
            <a:ext cx="525291" cy="1007021"/>
          </a:xfrm>
          <a:prstGeom prst="rect">
            <a:avLst/>
          </a:prstGeom>
          <a:noFill/>
        </p:spPr>
      </p:pic>
      <p:sp>
        <p:nvSpPr>
          <p:cNvPr id="109" name="TextBox 108"/>
          <p:cNvSpPr txBox="1"/>
          <p:nvPr/>
        </p:nvSpPr>
        <p:spPr>
          <a:xfrm>
            <a:off x="4860032" y="437763"/>
            <a:ext cx="792088" cy="830997"/>
          </a:xfrm>
          <a:prstGeom prst="rect">
            <a:avLst/>
          </a:prstGeom>
          <a:solidFill>
            <a:srgbClr val="FF0000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Plant hormones can be used  in </a:t>
            </a:r>
            <a:r>
              <a:rPr lang="en-GB" sz="800" b="1" dirty="0" smtClean="0"/>
              <a:t>weed killers </a:t>
            </a:r>
            <a:r>
              <a:rPr lang="en-GB" sz="800" dirty="0" smtClean="0"/>
              <a:t>and to </a:t>
            </a:r>
            <a:r>
              <a:rPr lang="en-GB" sz="800" b="1" dirty="0" smtClean="0"/>
              <a:t>help cuttings grow</a:t>
            </a:r>
            <a:endParaRPr lang="en-GB" sz="800" b="1" dirty="0"/>
          </a:p>
        </p:txBody>
      </p:sp>
      <p:cxnSp>
        <p:nvCxnSpPr>
          <p:cNvPr id="111" name="Straight Arrow Connector 110"/>
          <p:cNvCxnSpPr/>
          <p:nvPr/>
        </p:nvCxnSpPr>
        <p:spPr>
          <a:xfrm>
            <a:off x="3563888" y="1556792"/>
            <a:ext cx="288032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4860032" y="119675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 smtClean="0">
                <a:solidFill>
                  <a:srgbClr val="00B050"/>
                </a:solidFill>
              </a:rPr>
              <a:t>Beware: Could damage the environment!</a:t>
            </a:r>
            <a:endParaRPr lang="en-GB" sz="600" dirty="0">
              <a:solidFill>
                <a:srgbClr val="00B050"/>
              </a:solidFill>
            </a:endParaRPr>
          </a:p>
        </p:txBody>
      </p:sp>
      <p:pic>
        <p:nvPicPr>
          <p:cNvPr id="11316" name="Picture 52" descr="http://www.chm.bris.ac.uk/motm/thalidomide/thalid2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956376" y="116632"/>
            <a:ext cx="1015040" cy="1008112"/>
          </a:xfrm>
          <a:prstGeom prst="rect">
            <a:avLst/>
          </a:prstGeom>
          <a:noFill/>
        </p:spPr>
      </p:pic>
      <p:sp>
        <p:nvSpPr>
          <p:cNvPr id="114" name="TextBox 113"/>
          <p:cNvSpPr txBox="1"/>
          <p:nvPr/>
        </p:nvSpPr>
        <p:spPr>
          <a:xfrm>
            <a:off x="5652120" y="404664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Developing new drugs</a:t>
            </a:r>
            <a:endParaRPr lang="en-GB" sz="1400" b="1" dirty="0"/>
          </a:p>
        </p:txBody>
      </p:sp>
      <p:sp>
        <p:nvSpPr>
          <p:cNvPr id="115" name="TextBox 114"/>
          <p:cNvSpPr txBox="1"/>
          <p:nvPr/>
        </p:nvSpPr>
        <p:spPr>
          <a:xfrm>
            <a:off x="5724128" y="620688"/>
            <a:ext cx="21602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New drugs have to be </a:t>
            </a:r>
            <a:r>
              <a:rPr lang="en-GB" sz="800" b="1" dirty="0" smtClean="0"/>
              <a:t>tested and trailed </a:t>
            </a:r>
            <a:r>
              <a:rPr lang="en-GB" sz="800" dirty="0" smtClean="0"/>
              <a:t>to make sure they are safe.</a:t>
            </a:r>
          </a:p>
          <a:p>
            <a:pPr algn="ctr"/>
            <a:r>
              <a:rPr lang="en-GB" sz="800" dirty="0" smtClean="0"/>
              <a:t>This means checking they’re not toxic and have </a:t>
            </a:r>
            <a:r>
              <a:rPr lang="en-GB" sz="900" b="1" dirty="0" smtClean="0"/>
              <a:t>no side effects</a:t>
            </a:r>
            <a:r>
              <a:rPr lang="en-GB" sz="800" dirty="0" smtClean="0"/>
              <a:t>.</a:t>
            </a:r>
            <a:endParaRPr lang="en-GB" sz="800" dirty="0"/>
          </a:p>
        </p:txBody>
      </p:sp>
      <p:sp>
        <p:nvSpPr>
          <p:cNvPr id="116" name="TextBox 115"/>
          <p:cNvSpPr txBox="1"/>
          <p:nvPr/>
        </p:nvSpPr>
        <p:spPr>
          <a:xfrm>
            <a:off x="7668344" y="1064930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 smtClean="0"/>
              <a:t>Thalidomide</a:t>
            </a:r>
            <a:r>
              <a:rPr lang="en-GB" sz="800" dirty="0" smtClean="0"/>
              <a:t> was developed as a sleeping pill and then used to stop morning sickness but wasn't properly tested and caused birth defects in children.</a:t>
            </a:r>
            <a:endParaRPr lang="en-GB" sz="800" dirty="0"/>
          </a:p>
        </p:txBody>
      </p:sp>
      <p:sp>
        <p:nvSpPr>
          <p:cNvPr id="117" name="TextBox 116"/>
          <p:cNvSpPr txBox="1"/>
          <p:nvPr/>
        </p:nvSpPr>
        <p:spPr>
          <a:xfrm>
            <a:off x="5796136" y="1196752"/>
            <a:ext cx="1944216" cy="461665"/>
          </a:xfrm>
          <a:prstGeom prst="rect">
            <a:avLst/>
          </a:prstGeom>
          <a:solidFill>
            <a:srgbClr val="7030A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A </a:t>
            </a:r>
            <a:r>
              <a:rPr lang="en-GB" sz="800" b="1" dirty="0" smtClean="0"/>
              <a:t>PLACEBO </a:t>
            </a:r>
            <a:r>
              <a:rPr lang="en-GB" sz="800" dirty="0" smtClean="0"/>
              <a:t>is a pill that contains no drug. This helps doctors see the real effect of a medicine during trails.</a:t>
            </a:r>
            <a:endParaRPr lang="en-GB" sz="800" dirty="0"/>
          </a:p>
        </p:txBody>
      </p:sp>
      <p:pic>
        <p:nvPicPr>
          <p:cNvPr id="11318" name="Picture 54" descr="https://encrypted-tbn3.gstatic.com/images?q=tbn:ANd9GcS2oYciCQdiwUKivN1Ey9pIRyNrIuqyuHU7pUd5GqmYxJNw3RWv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5796136" y="1700808"/>
            <a:ext cx="504056" cy="504056"/>
          </a:xfrm>
          <a:prstGeom prst="rect">
            <a:avLst/>
          </a:prstGeom>
          <a:noFill/>
        </p:spPr>
      </p:pic>
      <p:sp>
        <p:nvSpPr>
          <p:cNvPr id="119" name="TextBox 118"/>
          <p:cNvSpPr txBox="1"/>
          <p:nvPr/>
        </p:nvSpPr>
        <p:spPr>
          <a:xfrm>
            <a:off x="6228184" y="162880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Statins</a:t>
            </a:r>
          </a:p>
          <a:p>
            <a:pPr algn="ctr"/>
            <a:r>
              <a:rPr lang="en-GB" sz="800" dirty="0" smtClean="0"/>
              <a:t>Lower the cholesterol in the blood and reduce the risk of cardiovascular disease</a:t>
            </a:r>
            <a:endParaRPr lang="en-GB" sz="800" dirty="0"/>
          </a:p>
        </p:txBody>
      </p:sp>
      <p:sp>
        <p:nvSpPr>
          <p:cNvPr id="121" name="TextBox 120"/>
          <p:cNvSpPr txBox="1"/>
          <p:nvPr/>
        </p:nvSpPr>
        <p:spPr>
          <a:xfrm>
            <a:off x="5724128" y="220486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 smtClean="0">
                <a:solidFill>
                  <a:srgbClr val="FF0066"/>
                </a:solidFill>
              </a:rPr>
              <a:t>They must be used with along with a healthy lifestyle to be effective.</a:t>
            </a:r>
          </a:p>
          <a:p>
            <a:pPr algn="ctr"/>
            <a:r>
              <a:rPr lang="en-GB" sz="600" dirty="0" smtClean="0">
                <a:solidFill>
                  <a:srgbClr val="FF0066"/>
                </a:solidFill>
              </a:rPr>
              <a:t>Some people say they suffer side effect from taking them.</a:t>
            </a:r>
            <a:endParaRPr lang="en-GB" sz="600" dirty="0">
              <a:solidFill>
                <a:srgbClr val="FF0066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372200" y="2556193"/>
            <a:ext cx="1224136" cy="5847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Prescribed and non-prescribed drugs can only be tested properly in </a:t>
            </a:r>
            <a:r>
              <a:rPr lang="en-GB" sz="800" b="1" dirty="0" smtClean="0"/>
              <a:t>double-blind tests</a:t>
            </a:r>
            <a:r>
              <a:rPr lang="en-GB" sz="800" dirty="0" smtClean="0"/>
              <a:t>.</a:t>
            </a:r>
            <a:endParaRPr lang="en-GB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>
          <a:xfrm rot="21055159">
            <a:off x="4111746" y="2564291"/>
            <a:ext cx="3619756" cy="2054342"/>
          </a:xfrm>
          <a:prstGeom prst="rect">
            <a:avLst/>
          </a:prstGeom>
          <a:solidFill>
            <a:srgbClr val="FCD5B5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5"/>
          <a:stretch/>
        </p:blipFill>
        <p:spPr bwMode="auto">
          <a:xfrm rot="21001471">
            <a:off x="4639715" y="4401664"/>
            <a:ext cx="1236108" cy="35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315" y="2614480"/>
            <a:ext cx="2177104" cy="167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2" name="Picture 58" descr="http://www.edisford.lancsngfl.ac.uk/images/library/Playtime/mummie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464" y="1175285"/>
            <a:ext cx="667139" cy="103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5796136" y="4729498"/>
            <a:ext cx="3168352" cy="2083878"/>
          </a:xfrm>
          <a:prstGeom prst="rect">
            <a:avLst/>
          </a:prstGeom>
          <a:solidFill>
            <a:srgbClr val="D7E4BD">
              <a:alpha val="32941"/>
            </a:srgbClr>
          </a:solidFill>
          <a:ln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0" name="Picture 28" descr="http://www.puc.edu/Faculty/Gilbert_Muth/art007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51" t="9841" r="36172" b="69345"/>
          <a:stretch/>
        </p:blipFill>
        <p:spPr bwMode="auto">
          <a:xfrm rot="20977926">
            <a:off x="4203918" y="5066764"/>
            <a:ext cx="236658" cy="27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 rot="21077720">
            <a:off x="2852746" y="5806463"/>
            <a:ext cx="2896401" cy="338554"/>
          </a:xfrm>
          <a:prstGeom prst="rect">
            <a:avLst/>
          </a:prstGeom>
          <a:solidFill>
            <a:srgbClr val="FF0000">
              <a:alpha val="1607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Being the most </a:t>
            </a:r>
            <a:r>
              <a:rPr lang="en-GB" sz="800" b="1" dirty="0" smtClean="0"/>
              <a:t>competitive</a:t>
            </a:r>
            <a:r>
              <a:rPr lang="en-GB" sz="800" dirty="0" smtClean="0"/>
              <a:t> means an organism will be more likely to survive and pass its awesome </a:t>
            </a:r>
            <a:r>
              <a:rPr lang="en-GB" sz="800" b="1" dirty="0" smtClean="0"/>
              <a:t>genes</a:t>
            </a:r>
            <a:r>
              <a:rPr lang="en-GB" sz="800" dirty="0" smtClean="0"/>
              <a:t> on to its offspring</a:t>
            </a:r>
            <a:endParaRPr lang="en-GB" sz="800" dirty="0"/>
          </a:p>
        </p:txBody>
      </p:sp>
      <p:pic>
        <p:nvPicPr>
          <p:cNvPr id="1050" name="Picture 26" descr="https://encrypted-tbn3.gstatic.com/images?q=tbn:ANd9GcRUJPm0i5srfh-mKVRBNOz-1OdMMEV3u2R8TcDMmDxQLWqDkFh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1" r="35649"/>
          <a:stretch/>
        </p:blipFill>
        <p:spPr bwMode="auto">
          <a:xfrm>
            <a:off x="3923928" y="4077072"/>
            <a:ext cx="498096" cy="55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asbiology101.files.wordpress.com/2009/11/capture123.jpg?w=65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54"/>
          <a:stretch/>
        </p:blipFill>
        <p:spPr bwMode="auto">
          <a:xfrm>
            <a:off x="655447" y="5981199"/>
            <a:ext cx="758241" cy="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talktofrank.com/sites/default/files/drugs/Cannabi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6593" y="306596"/>
            <a:ext cx="1844824" cy="123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16632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F0000"/>
                </a:solidFill>
              </a:rPr>
              <a:t>Smoking </a:t>
            </a:r>
            <a:r>
              <a:rPr lang="en-GB" sz="1000" b="1" u="sng" dirty="0" smtClean="0">
                <a:solidFill>
                  <a:srgbClr val="FF0000"/>
                </a:solidFill>
              </a:rPr>
              <a:t>Cannabis</a:t>
            </a:r>
            <a:r>
              <a:rPr lang="en-GB" sz="1000" b="1" dirty="0" smtClean="0">
                <a:solidFill>
                  <a:srgbClr val="FF0000"/>
                </a:solidFill>
              </a:rPr>
              <a:t> may be linked to mental health problems later in life. </a:t>
            </a:r>
            <a:r>
              <a:rPr lang="en-GB" sz="600" b="1" dirty="0" smtClean="0">
                <a:solidFill>
                  <a:srgbClr val="FF0000"/>
                </a:solidFill>
              </a:rPr>
              <a:t>(big problem in teenagers)</a:t>
            </a:r>
          </a:p>
          <a:p>
            <a:pPr algn="ctr"/>
            <a:r>
              <a:rPr lang="en-GB" sz="1000" b="1" dirty="0" smtClean="0">
                <a:solidFill>
                  <a:srgbClr val="FF0000"/>
                </a:solidFill>
              </a:rPr>
              <a:t>It can also be seen as a gateway drug leading to use of hard drugs like Heroin and Cocaine.  </a:t>
            </a:r>
            <a:endParaRPr lang="en-GB" sz="1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1772816"/>
            <a:ext cx="2448272" cy="538609"/>
          </a:xfrm>
          <a:prstGeom prst="rect">
            <a:avLst/>
          </a:prstGeom>
          <a:solidFill>
            <a:srgbClr val="92D050"/>
          </a:solidFill>
          <a:ln>
            <a:solidFill>
              <a:srgbClr val="00B0F0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/>
              <a:t>Drugs change the chemical processes in your body making you addicted.</a:t>
            </a:r>
          </a:p>
          <a:p>
            <a:pPr algn="ctr"/>
            <a:r>
              <a:rPr lang="en-GB" sz="700" dirty="0" smtClean="0"/>
              <a:t>(physically or mentally reliant on the drug)</a:t>
            </a:r>
            <a:endParaRPr lang="en-GB" sz="700" dirty="0"/>
          </a:p>
        </p:txBody>
      </p:sp>
      <p:pic>
        <p:nvPicPr>
          <p:cNvPr id="1028" name="Picture 4" descr="http://thehypnotherapyteam.files.wordpress.com/2012/05/addictio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86126"/>
            <a:ext cx="1361651" cy="92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4393" y="1052736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bg1"/>
                </a:solidFill>
              </a:rPr>
              <a:t>Once addicted you need more drug for the same effect. Stopping can lead to </a:t>
            </a:r>
            <a:r>
              <a:rPr lang="en-GB" sz="800" b="1" u="sng" dirty="0" smtClean="0">
                <a:solidFill>
                  <a:schemeClr val="bg1"/>
                </a:solidFill>
              </a:rPr>
              <a:t>withdrawal symptoms</a:t>
            </a:r>
            <a:endParaRPr lang="en-GB" sz="800" b="1" u="sng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547664" y="1600890"/>
            <a:ext cx="72008" cy="17192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87624" y="75541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 smtClean="0">
                <a:solidFill>
                  <a:srgbClr val="FFFF00"/>
                </a:solidFill>
              </a:rPr>
              <a:t>People might start using drugs because they make them feel good or due to peer pressure.</a:t>
            </a:r>
            <a:endParaRPr lang="en-GB" sz="6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660" y="908720"/>
            <a:ext cx="868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 smtClean="0">
                <a:solidFill>
                  <a:srgbClr val="FF0000"/>
                </a:solidFill>
              </a:rPr>
              <a:t>Recreational </a:t>
            </a:r>
            <a:r>
              <a:rPr lang="en-GB" sz="800" dirty="0" smtClean="0">
                <a:solidFill>
                  <a:srgbClr val="FF0000"/>
                </a:solidFill>
              </a:rPr>
              <a:t>drugs are usually taken for pleasure.</a:t>
            </a:r>
          </a:p>
          <a:p>
            <a:pPr algn="ctr"/>
            <a:r>
              <a:rPr lang="en-GB" sz="800" dirty="0" smtClean="0">
                <a:solidFill>
                  <a:srgbClr val="FF0000"/>
                </a:solidFill>
              </a:rPr>
              <a:t>Some are </a:t>
            </a:r>
            <a:r>
              <a:rPr lang="en-GB" sz="800" b="1" dirty="0" smtClean="0">
                <a:solidFill>
                  <a:srgbClr val="FF0000"/>
                </a:solidFill>
              </a:rPr>
              <a:t>legal</a:t>
            </a:r>
            <a:r>
              <a:rPr lang="en-GB" sz="800" dirty="0" smtClean="0">
                <a:solidFill>
                  <a:srgbClr val="FF0000"/>
                </a:solidFill>
              </a:rPr>
              <a:t> some are </a:t>
            </a:r>
            <a:r>
              <a:rPr lang="en-GB" sz="800" b="1" dirty="0" smtClean="0">
                <a:solidFill>
                  <a:srgbClr val="FF0000"/>
                </a:solidFill>
              </a:rPr>
              <a:t>illegal.</a:t>
            </a:r>
            <a:endParaRPr lang="en-GB" sz="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6512" y="2276872"/>
            <a:ext cx="2481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Some are more harmful then others </a:t>
            </a:r>
          </a:p>
          <a:p>
            <a:pPr algn="ctr"/>
            <a:r>
              <a:rPr lang="en-GB" sz="800" dirty="0" smtClean="0"/>
              <a:t>Legal drugs often have a bigger effect because more people use them. </a:t>
            </a:r>
            <a:r>
              <a:rPr lang="en-GB" sz="600" dirty="0" smtClean="0"/>
              <a:t>(Think Alcoholics and Binge drinkers)</a:t>
            </a:r>
            <a:endParaRPr lang="en-GB" sz="600" dirty="0"/>
          </a:p>
        </p:txBody>
      </p:sp>
      <p:pic>
        <p:nvPicPr>
          <p:cNvPr id="1030" name="Picture 6" descr="http://a4.ec-images.myspacecdn.com/images01/114/699a9604235d175262179accf908d128/l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218" y="638443"/>
            <a:ext cx="416484" cy="62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47202" y="1322184"/>
            <a:ext cx="16647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/>
              <a:t>Steroids</a:t>
            </a:r>
            <a:r>
              <a:rPr lang="en-GB" sz="800" dirty="0" smtClean="0"/>
              <a:t> – help build muscles</a:t>
            </a:r>
          </a:p>
          <a:p>
            <a:pPr algn="ctr"/>
            <a:r>
              <a:rPr lang="en-GB" sz="800" dirty="0" smtClean="0"/>
              <a:t>Performance enhancing drugs are often used by athletes.</a:t>
            </a:r>
          </a:p>
          <a:p>
            <a:pPr algn="ctr"/>
            <a:r>
              <a:rPr lang="en-GB" sz="800" dirty="0" smtClean="0"/>
              <a:t>They're use is banned because it is </a:t>
            </a:r>
            <a:r>
              <a:rPr lang="en-GB" sz="800" u="sng" dirty="0" smtClean="0"/>
              <a:t>unethical and unsafe</a:t>
            </a:r>
            <a:r>
              <a:rPr lang="en-GB" sz="800" dirty="0" smtClean="0"/>
              <a:t>!</a:t>
            </a:r>
            <a:endParaRPr lang="en-GB" sz="800" dirty="0"/>
          </a:p>
        </p:txBody>
      </p:sp>
      <p:sp>
        <p:nvSpPr>
          <p:cNvPr id="12" name="Oval Callout 11"/>
          <p:cNvSpPr/>
          <p:nvPr/>
        </p:nvSpPr>
        <p:spPr>
          <a:xfrm rot="5734075">
            <a:off x="3298767" y="543695"/>
            <a:ext cx="661600" cy="984191"/>
          </a:xfrm>
          <a:prstGeom prst="wedgeEllipseCallou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059832" y="807095"/>
            <a:ext cx="11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 smtClean="0"/>
              <a:t>I use drugs to help me win, others use them anyway, I don’t think the risks are real.</a:t>
            </a:r>
          </a:p>
          <a:p>
            <a:pPr algn="ctr"/>
            <a:r>
              <a:rPr lang="en-GB" sz="600" dirty="0" smtClean="0"/>
              <a:t>What do you think?</a:t>
            </a:r>
            <a:endParaRPr lang="en-GB" sz="600" dirty="0"/>
          </a:p>
        </p:txBody>
      </p:sp>
      <p:pic>
        <p:nvPicPr>
          <p:cNvPr id="1032" name="Picture 8" descr="http://www.exploringnature.org/graphics/adaptation_jpgs/camel_adapation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9"/>
          <a:stretch/>
        </p:blipFill>
        <p:spPr bwMode="auto">
          <a:xfrm>
            <a:off x="710362" y="3169335"/>
            <a:ext cx="2250668" cy="133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97154" y="2708920"/>
            <a:ext cx="1877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00B0F0"/>
                </a:solidFill>
              </a:rPr>
              <a:t>Adapt to Survive</a:t>
            </a:r>
            <a:endParaRPr lang="en-GB" sz="1400" b="1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3901" y="2924944"/>
            <a:ext cx="2719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What </a:t>
            </a:r>
            <a:r>
              <a:rPr lang="en-GB" sz="800" b="1" dirty="0" smtClean="0"/>
              <a:t>special features </a:t>
            </a:r>
            <a:r>
              <a:rPr lang="en-GB" sz="800" dirty="0" smtClean="0"/>
              <a:t>does an organism have to help it survive and how do they help?</a:t>
            </a:r>
            <a:endParaRPr lang="en-GB" sz="800" dirty="0"/>
          </a:p>
        </p:txBody>
      </p:sp>
      <p:sp>
        <p:nvSpPr>
          <p:cNvPr id="16" name="TextBox 15"/>
          <p:cNvSpPr txBox="1"/>
          <p:nvPr/>
        </p:nvSpPr>
        <p:spPr>
          <a:xfrm rot="20815573">
            <a:off x="-181287" y="2740489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 smtClean="0">
                <a:solidFill>
                  <a:srgbClr val="0070C0"/>
                </a:solidFill>
              </a:rPr>
              <a:t>Herbivores = teeth for eating plants</a:t>
            </a:r>
          </a:p>
          <a:p>
            <a:pPr algn="ctr"/>
            <a:r>
              <a:rPr lang="en-GB" sz="600" dirty="0" smtClean="0">
                <a:solidFill>
                  <a:srgbClr val="0070C0"/>
                </a:solidFill>
              </a:rPr>
              <a:t>Carnivores = teeth for eating meat</a:t>
            </a:r>
            <a:endParaRPr lang="en-GB" sz="600" dirty="0">
              <a:solidFill>
                <a:srgbClr val="0070C0"/>
              </a:solidFill>
            </a:endParaRPr>
          </a:p>
        </p:txBody>
      </p:sp>
      <p:pic>
        <p:nvPicPr>
          <p:cNvPr id="1034" name="Picture 10" descr="http://fieldguidetonature.files.wordpress.com/2012/10/pompeii-worm1.jpe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117" y="4217276"/>
            <a:ext cx="715083" cy="43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-36512" y="3087251"/>
            <a:ext cx="855151" cy="1077218"/>
          </a:xfrm>
          <a:prstGeom prst="rect">
            <a:avLst/>
          </a:prstGeom>
          <a:solidFill>
            <a:srgbClr val="FF0066">
              <a:alpha val="2117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 smtClean="0"/>
              <a:t>Extremophiles</a:t>
            </a:r>
            <a:r>
              <a:rPr lang="en-GB" sz="700" b="1" dirty="0" smtClean="0"/>
              <a:t> </a:t>
            </a:r>
            <a:r>
              <a:rPr lang="en-GB" sz="700" dirty="0" smtClean="0"/>
              <a:t>have adaptations for living in extreme conditions. Such as high heat and pressures e.g. deep ocean volcanoes!</a:t>
            </a:r>
            <a:endParaRPr lang="en-GB" sz="7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90660" y="4149080"/>
            <a:ext cx="404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2" descr="http://upload.wikimedia.org/wikipedia/commons/thumb/3/36/Opuntia_microdasys_3.jpg/250px-Opuntia_microdasys_3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7" y="4381333"/>
            <a:ext cx="600085" cy="53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toyday.co.uk/shop/images/uploads/venus-fly-trap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51800">
            <a:off x="2653738" y="4417220"/>
            <a:ext cx="424203" cy="28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329202" y="4437112"/>
            <a:ext cx="1514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 smtClean="0">
                <a:solidFill>
                  <a:srgbClr val="00B050"/>
                </a:solidFill>
              </a:rPr>
              <a:t>Remember: </a:t>
            </a:r>
            <a:r>
              <a:rPr lang="en-GB" sz="800" dirty="0" smtClean="0">
                <a:solidFill>
                  <a:srgbClr val="00B050"/>
                </a:solidFill>
              </a:rPr>
              <a:t>Plants have adaptations too.</a:t>
            </a:r>
          </a:p>
          <a:p>
            <a:pPr algn="ctr"/>
            <a:r>
              <a:rPr lang="en-GB" sz="800" dirty="0" smtClean="0">
                <a:solidFill>
                  <a:srgbClr val="00B050"/>
                </a:solidFill>
              </a:rPr>
              <a:t>They need </a:t>
            </a:r>
            <a:r>
              <a:rPr lang="en-GB" sz="800" b="1" dirty="0" smtClean="0">
                <a:solidFill>
                  <a:srgbClr val="00B050"/>
                </a:solidFill>
              </a:rPr>
              <a:t>light, water and space with nutrients to grow</a:t>
            </a:r>
            <a:r>
              <a:rPr lang="en-GB" sz="800" dirty="0" smtClean="0">
                <a:solidFill>
                  <a:srgbClr val="00B050"/>
                </a:solidFill>
              </a:rPr>
              <a:t>.</a:t>
            </a:r>
            <a:endParaRPr lang="en-GB" sz="800" dirty="0">
              <a:solidFill>
                <a:srgbClr val="00B050"/>
              </a:solidFill>
            </a:endParaRPr>
          </a:p>
        </p:txBody>
      </p:sp>
      <p:pic>
        <p:nvPicPr>
          <p:cNvPr id="1040" name="Picture 16" descr="http://www.piculous.com/wp-content/uploads/2009/01/animal-camouflage-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620" y="2181845"/>
            <a:ext cx="1290456" cy="72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411760" y="2132856"/>
            <a:ext cx="1623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 smtClean="0">
                <a:solidFill>
                  <a:srgbClr val="FFFF00"/>
                </a:solidFill>
              </a:rPr>
              <a:t>Camouflage</a:t>
            </a:r>
            <a:r>
              <a:rPr lang="en-GB" sz="800" dirty="0" smtClean="0">
                <a:solidFill>
                  <a:srgbClr val="FFFF00"/>
                </a:solidFill>
              </a:rPr>
              <a:t> can be used by predators and prey</a:t>
            </a:r>
          </a:p>
          <a:p>
            <a:pPr algn="ctr"/>
            <a:endParaRPr lang="en-GB" sz="800" dirty="0">
              <a:solidFill>
                <a:srgbClr val="FFFF00"/>
              </a:solidFill>
            </a:endParaRPr>
          </a:p>
          <a:p>
            <a:pPr algn="ctr"/>
            <a:endParaRPr lang="en-GB" sz="800" dirty="0" smtClean="0">
              <a:solidFill>
                <a:srgbClr val="FFFF00"/>
              </a:solidFill>
            </a:endParaRPr>
          </a:p>
          <a:p>
            <a:pPr algn="ctr"/>
            <a:endParaRPr lang="en-GB" sz="800" dirty="0">
              <a:solidFill>
                <a:srgbClr val="FFFF00"/>
              </a:solidFill>
            </a:endParaRPr>
          </a:p>
          <a:p>
            <a:pPr algn="ctr"/>
            <a:r>
              <a:rPr lang="en-GB" sz="700" dirty="0" smtClean="0">
                <a:solidFill>
                  <a:srgbClr val="FFFF00"/>
                </a:solidFill>
              </a:rPr>
              <a:t>Helps you to hid in your habitat.</a:t>
            </a:r>
            <a:endParaRPr lang="en-GB" sz="700" dirty="0">
              <a:solidFill>
                <a:srgbClr val="FFFF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2279162" y="2564904"/>
            <a:ext cx="279458" cy="196438"/>
          </a:xfrm>
          <a:prstGeom prst="straightConnector1">
            <a:avLst/>
          </a:prstGeom>
          <a:ln w="19050">
            <a:solidFill>
              <a:srgbClr val="66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2" name="Picture 18" descr="http://mw2.google.com/mw-panoramio/photos/medium/2092022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2" b="10662"/>
          <a:stretch/>
        </p:blipFill>
        <p:spPr bwMode="auto">
          <a:xfrm>
            <a:off x="48586" y="5006326"/>
            <a:ext cx="1365102" cy="96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95536" y="5013176"/>
            <a:ext cx="1073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GB" sz="800" dirty="0" smtClean="0">
                <a:solidFill>
                  <a:srgbClr val="FFFF00"/>
                </a:solidFill>
              </a:rPr>
              <a:t>Thin fur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800" dirty="0" smtClean="0">
                <a:solidFill>
                  <a:srgbClr val="FFFF00"/>
                </a:solidFill>
              </a:rPr>
              <a:t>Little body fat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800" dirty="0" smtClean="0">
                <a:solidFill>
                  <a:srgbClr val="FFFF00"/>
                </a:solidFill>
              </a:rPr>
              <a:t>Stick to the shade or come out at night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800" dirty="0" smtClean="0">
                <a:solidFill>
                  <a:srgbClr val="FFFF00"/>
                </a:solidFill>
              </a:rPr>
              <a:t>Have large SA:V ratio</a:t>
            </a:r>
            <a:endParaRPr lang="en-GB" sz="8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36512" y="4823574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FFC000"/>
                </a:solidFill>
              </a:rPr>
              <a:t>Animals in hot climates</a:t>
            </a:r>
          </a:p>
        </p:txBody>
      </p:sp>
      <p:pic>
        <p:nvPicPr>
          <p:cNvPr id="1044" name="Picture 20" descr="http://1.bp.blogspot.com/_W90V87w3sr8/TRQg52Akg_I/AAAAAAAAAg4/bzych11X1dA/s1600/arctic-fox-canada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325" y="5135070"/>
            <a:ext cx="1456135" cy="103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1331640" y="4941168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B0F0"/>
                </a:solidFill>
              </a:rPr>
              <a:t>Animals </a:t>
            </a:r>
            <a:r>
              <a:rPr lang="en-GB" sz="1100" b="1" dirty="0" smtClean="0">
                <a:solidFill>
                  <a:srgbClr val="00B0F0"/>
                </a:solidFill>
              </a:rPr>
              <a:t>in cold climates</a:t>
            </a:r>
            <a:endParaRPr lang="en-GB" sz="1100" b="1" dirty="0">
              <a:solidFill>
                <a:srgbClr val="00B0F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51097" y="5683314"/>
            <a:ext cx="15647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GB" sz="800" dirty="0" smtClean="0">
                <a:solidFill>
                  <a:srgbClr val="0070C0"/>
                </a:solidFill>
              </a:rPr>
              <a:t>Thick fur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800" dirty="0" smtClean="0">
                <a:solidFill>
                  <a:srgbClr val="0070C0"/>
                </a:solidFill>
              </a:rPr>
              <a:t>Lots of body fat </a:t>
            </a:r>
          </a:p>
          <a:p>
            <a:pPr algn="ctr"/>
            <a:r>
              <a:rPr lang="en-GB" sz="500" dirty="0" smtClean="0">
                <a:solidFill>
                  <a:srgbClr val="0070C0"/>
                </a:solidFill>
              </a:rPr>
              <a:t>(insulation)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800" dirty="0" smtClean="0">
                <a:solidFill>
                  <a:srgbClr val="0070C0"/>
                </a:solidFill>
              </a:rPr>
              <a:t>Have small SA:V ratio</a:t>
            </a:r>
            <a:endParaRPr lang="en-GB" sz="800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1067877">
            <a:off x="-252536" y="5965830"/>
            <a:ext cx="19769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 smtClean="0"/>
              <a:t>Surface area to volume </a:t>
            </a:r>
          </a:p>
          <a:p>
            <a:pPr algn="ctr"/>
            <a:r>
              <a:rPr lang="en-GB" sz="1050" b="1" dirty="0" smtClean="0"/>
              <a:t>ratio</a:t>
            </a:r>
            <a:endParaRPr lang="en-GB" sz="105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-108520" y="6351711"/>
            <a:ext cx="896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>
                <a:solidFill>
                  <a:srgbClr val="FF0000"/>
                </a:solidFill>
              </a:rPr>
              <a:t>How much of you is touching the outside?</a:t>
            </a:r>
            <a:endParaRPr lang="en-GB" sz="8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31638" y="6238098"/>
            <a:ext cx="334036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 smtClean="0">
                <a:solidFill>
                  <a:schemeClr val="accent6">
                    <a:lumMod val="75000"/>
                  </a:schemeClr>
                </a:solidFill>
              </a:rPr>
              <a:t>Large SA:V </a:t>
            </a:r>
            <a:r>
              <a:rPr lang="en-GB" sz="800" dirty="0" smtClean="0"/>
              <a:t>- If you are </a:t>
            </a:r>
            <a:r>
              <a:rPr lang="en-GB" sz="800" b="1" dirty="0" smtClean="0">
                <a:solidFill>
                  <a:schemeClr val="accent6">
                    <a:lumMod val="75000"/>
                  </a:schemeClr>
                </a:solidFill>
              </a:rPr>
              <a:t>small/thin </a:t>
            </a:r>
            <a:r>
              <a:rPr lang="en-GB" sz="800" dirty="0" smtClean="0"/>
              <a:t>a lot of you will be near you skin and less will be in your middle by comparison. This means you’ll lose heat quickly.</a:t>
            </a:r>
          </a:p>
          <a:p>
            <a:pPr algn="ctr"/>
            <a:r>
              <a:rPr lang="en-GB" sz="800" b="1" dirty="0" smtClean="0">
                <a:solidFill>
                  <a:srgbClr val="0070C0"/>
                </a:solidFill>
              </a:rPr>
              <a:t>Small SA:V </a:t>
            </a:r>
            <a:r>
              <a:rPr lang="en-GB" sz="800" b="1" dirty="0" smtClean="0"/>
              <a:t>- </a:t>
            </a:r>
            <a:r>
              <a:rPr lang="en-GB" sz="800" dirty="0" smtClean="0"/>
              <a:t>If you are rather </a:t>
            </a:r>
            <a:r>
              <a:rPr lang="en-GB" sz="900" dirty="0" smtClean="0">
                <a:solidFill>
                  <a:srgbClr val="0070C0"/>
                </a:solidFill>
              </a:rPr>
              <a:t>large/fat</a:t>
            </a:r>
            <a:r>
              <a:rPr lang="en-GB" sz="800" dirty="0" smtClean="0"/>
              <a:t> more will be hiding the middle of your body away from the surfaces and so you will keep your heat better.</a:t>
            </a:r>
          </a:p>
        </p:txBody>
      </p:sp>
      <p:pic>
        <p:nvPicPr>
          <p:cNvPr id="1048" name="Picture 24" descr="http://bloximages.chicago2.vip.townnews.com/desertnews.com/content/tncms/assets/v3/editorial/c/25/c257e578-f874-11e1-973f-0019bb2963f4/504928b55a6c3.image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86441">
            <a:off x="3045845" y="3064735"/>
            <a:ext cx="792295" cy="54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2843808" y="3636893"/>
            <a:ext cx="125093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Plants lose water by </a:t>
            </a:r>
            <a:r>
              <a:rPr lang="en-GB" sz="1000" b="1" dirty="0" smtClean="0">
                <a:solidFill>
                  <a:srgbClr val="00B050"/>
                </a:solidFill>
              </a:rPr>
              <a:t>transpiration</a:t>
            </a:r>
            <a:r>
              <a:rPr lang="en-GB" sz="1000" dirty="0" smtClean="0"/>
              <a:t> </a:t>
            </a:r>
            <a:r>
              <a:rPr lang="en-GB" sz="600" dirty="0" smtClean="0"/>
              <a:t>(evaporation from their leaves)</a:t>
            </a:r>
            <a:r>
              <a:rPr lang="en-GB" sz="500" dirty="0" smtClean="0"/>
              <a:t> </a:t>
            </a:r>
            <a:r>
              <a:rPr lang="en-GB" sz="1000" dirty="0" smtClean="0"/>
              <a:t>through holes called </a:t>
            </a:r>
            <a:r>
              <a:rPr lang="en-GB" sz="1000" b="1" dirty="0" smtClean="0">
                <a:solidFill>
                  <a:srgbClr val="00B050"/>
                </a:solidFill>
              </a:rPr>
              <a:t>stomata</a:t>
            </a:r>
          </a:p>
          <a:p>
            <a:pPr algn="ctr"/>
            <a:r>
              <a:rPr lang="en-GB" sz="500" dirty="0" smtClean="0"/>
              <a:t>(the holes also let in gases for </a:t>
            </a:r>
            <a:r>
              <a:rPr lang="en-GB" sz="500" b="1" dirty="0" smtClean="0"/>
              <a:t>photosynthesis and respiration)</a:t>
            </a:r>
            <a:endParaRPr lang="en-GB" sz="500" b="1" dirty="0"/>
          </a:p>
        </p:txBody>
      </p:sp>
      <p:sp>
        <p:nvSpPr>
          <p:cNvPr id="34" name="Rectangle 33"/>
          <p:cNvSpPr/>
          <p:nvPr/>
        </p:nvSpPr>
        <p:spPr>
          <a:xfrm>
            <a:off x="2987824" y="3016697"/>
            <a:ext cx="936104" cy="1564431"/>
          </a:xfrm>
          <a:prstGeom prst="rect">
            <a:avLst/>
          </a:prstGeom>
          <a:solidFill>
            <a:srgbClr val="92D050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2961030" y="4593322"/>
            <a:ext cx="1507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Plants that want to survive in the desert need small leaves to stop water loss, be chunky to store water and have loads of roots to find water!</a:t>
            </a:r>
            <a:endParaRPr lang="en-GB" sz="800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4094738" y="4509120"/>
            <a:ext cx="56699" cy="14401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Callout 37"/>
          <p:cNvSpPr/>
          <p:nvPr/>
        </p:nvSpPr>
        <p:spPr>
          <a:xfrm rot="21431302">
            <a:off x="2715654" y="5271711"/>
            <a:ext cx="1750178" cy="689636"/>
          </a:xfrm>
          <a:prstGeom prst="wedgeEllipseCallout">
            <a:avLst>
              <a:gd name="adj1" fmla="val -57990"/>
              <a:gd name="adj2" fmla="val -31743"/>
            </a:avLst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2826078" y="5375576"/>
            <a:ext cx="15121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i="1" dirty="0" smtClean="0">
                <a:solidFill>
                  <a:schemeClr val="tx2">
                    <a:lumMod val="50000"/>
                  </a:schemeClr>
                </a:solidFill>
              </a:rPr>
              <a:t>Do you think I’m handsome?</a:t>
            </a:r>
          </a:p>
          <a:p>
            <a:pPr algn="ctr"/>
            <a:r>
              <a:rPr lang="en-GB" sz="800" dirty="0" smtClean="0">
                <a:solidFill>
                  <a:schemeClr val="tx2">
                    <a:lumMod val="50000"/>
                  </a:schemeClr>
                </a:solidFill>
              </a:rPr>
              <a:t>To survive I need to </a:t>
            </a:r>
            <a:r>
              <a:rPr lang="en-GB" sz="900" b="1" dirty="0" smtClean="0">
                <a:solidFill>
                  <a:schemeClr val="tx2">
                    <a:lumMod val="50000"/>
                  </a:schemeClr>
                </a:solidFill>
              </a:rPr>
              <a:t>compete</a:t>
            </a:r>
            <a:r>
              <a:rPr lang="en-GB" sz="800" dirty="0" smtClean="0">
                <a:solidFill>
                  <a:schemeClr val="tx2">
                    <a:lumMod val="50000"/>
                  </a:schemeClr>
                </a:solidFill>
              </a:rPr>
              <a:t> for </a:t>
            </a:r>
            <a:r>
              <a:rPr lang="en-GB" sz="800" b="1" dirty="0" smtClean="0">
                <a:solidFill>
                  <a:srgbClr val="00B0F0"/>
                </a:solidFill>
              </a:rPr>
              <a:t>food, territory </a:t>
            </a:r>
            <a:r>
              <a:rPr lang="en-GB" sz="800" dirty="0" smtClean="0">
                <a:solidFill>
                  <a:schemeClr val="tx2">
                    <a:lumMod val="50000"/>
                  </a:schemeClr>
                </a:solidFill>
              </a:rPr>
              <a:t>and a </a:t>
            </a:r>
            <a:r>
              <a:rPr lang="en-GB" sz="800" b="1" dirty="0" smtClean="0">
                <a:solidFill>
                  <a:srgbClr val="00B0F0"/>
                </a:solidFill>
              </a:rPr>
              <a:t>MATE</a:t>
            </a:r>
            <a:r>
              <a:rPr lang="en-GB" sz="800" dirty="0" smtClean="0">
                <a:solidFill>
                  <a:schemeClr val="tx2">
                    <a:lumMod val="50000"/>
                  </a:schemeClr>
                </a:solidFill>
              </a:rPr>
              <a:t>!!</a:t>
            </a:r>
            <a:endParaRPr lang="en-GB" sz="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52" name="Picture 28" descr="http://www.puc.edu/Faculty/Gilbert_Muth/art0071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51" t="9841" r="36172" b="69345"/>
          <a:stretch/>
        </p:blipFill>
        <p:spPr bwMode="auto">
          <a:xfrm rot="870421" flipH="1">
            <a:off x="5513311" y="5092072"/>
            <a:ext cx="216198" cy="25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4314829" y="4850576"/>
            <a:ext cx="13360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dirty="0" smtClean="0"/>
              <a:t>Plants </a:t>
            </a:r>
            <a:r>
              <a:rPr lang="en-GB" sz="700" b="1" dirty="0" smtClean="0">
                <a:solidFill>
                  <a:schemeClr val="accent6">
                    <a:lumMod val="50000"/>
                  </a:schemeClr>
                </a:solidFill>
              </a:rPr>
              <a:t>grow and flower at different times </a:t>
            </a:r>
            <a:r>
              <a:rPr lang="en-GB" sz="700" dirty="0" smtClean="0"/>
              <a:t>to </a:t>
            </a:r>
            <a:r>
              <a:rPr lang="en-GB" sz="700" b="1" dirty="0" smtClean="0"/>
              <a:t>reduce competition for light</a:t>
            </a:r>
            <a:r>
              <a:rPr lang="en-GB" sz="700" dirty="0" smtClean="0"/>
              <a:t>. They also have different ways of </a:t>
            </a:r>
            <a:r>
              <a:rPr lang="en-GB" sz="700" b="1" dirty="0" smtClean="0">
                <a:solidFill>
                  <a:schemeClr val="accent6">
                    <a:lumMod val="50000"/>
                  </a:schemeClr>
                </a:solidFill>
              </a:rPr>
              <a:t>spreading their seed </a:t>
            </a:r>
            <a:r>
              <a:rPr lang="en-GB" sz="700" dirty="0" smtClean="0"/>
              <a:t>to </a:t>
            </a:r>
            <a:r>
              <a:rPr lang="en-GB" sz="700" b="1" dirty="0" smtClean="0"/>
              <a:t>reduce competition for space to grow</a:t>
            </a:r>
            <a:r>
              <a:rPr lang="en-GB" sz="700" dirty="0" smtClean="0"/>
              <a:t>.</a:t>
            </a:r>
            <a:endParaRPr lang="en-GB" sz="700" dirty="0"/>
          </a:p>
        </p:txBody>
      </p:sp>
      <p:pic>
        <p:nvPicPr>
          <p:cNvPr id="59" name="Picture 28" descr="http://www.puc.edu/Faculty/Gilbert_Muth/art0071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51" t="9841" r="36172" b="69345"/>
          <a:stretch/>
        </p:blipFill>
        <p:spPr bwMode="auto">
          <a:xfrm rot="870421" flipH="1">
            <a:off x="5513310" y="4752502"/>
            <a:ext cx="216198" cy="25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8" descr="http://www.puc.edu/Faculty/Gilbert_Muth/art007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51" t="9841" r="36172" b="69345"/>
          <a:stretch/>
        </p:blipFill>
        <p:spPr bwMode="auto">
          <a:xfrm rot="20977926">
            <a:off x="4349817" y="4639148"/>
            <a:ext cx="236658" cy="27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4481693" y="6165304"/>
            <a:ext cx="1003040" cy="6309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00" dirty="0" smtClean="0"/>
              <a:t>Remember if you eat something no one else likes you will have less competition for food.</a:t>
            </a:r>
            <a:endParaRPr lang="en-GB" sz="700" dirty="0"/>
          </a:p>
        </p:txBody>
      </p:sp>
      <p:pic>
        <p:nvPicPr>
          <p:cNvPr id="1054" name="Picture 30" descr="http://www.thetimes.co.uk/tto/multimedia/archive/00367/118757640_Sprout_367623c.jp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3" r="18657"/>
          <a:stretch/>
        </p:blipFill>
        <p:spPr bwMode="auto">
          <a:xfrm rot="1354320">
            <a:off x="5342392" y="6570697"/>
            <a:ext cx="219392" cy="25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www.deviantart.com/download/57671182/House_Cartoon_by_gabrielfam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616529"/>
            <a:ext cx="854399" cy="64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 rot="719473">
            <a:off x="6365422" y="5393848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Picking a place to live?</a:t>
            </a:r>
            <a:endParaRPr lang="en-GB" sz="12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5724128" y="5541039"/>
            <a:ext cx="1014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If you are well adapted you can live anywhere! You can put up with less oxygen, thorns and poisons and even pollution. You may even grow to like you </a:t>
            </a:r>
            <a:r>
              <a:rPr lang="en-GB" sz="800" b="1" dirty="0" smtClean="0"/>
              <a:t>habitat</a:t>
            </a:r>
            <a:r>
              <a:rPr lang="en-GB" sz="800" dirty="0" smtClean="0"/>
              <a:t>.</a:t>
            </a:r>
            <a:endParaRPr lang="en-GB" sz="800" dirty="0"/>
          </a:p>
        </p:txBody>
      </p:sp>
      <p:sp>
        <p:nvSpPr>
          <p:cNvPr id="48" name="TextBox 47"/>
          <p:cNvSpPr txBox="1"/>
          <p:nvPr/>
        </p:nvSpPr>
        <p:spPr>
          <a:xfrm>
            <a:off x="7884368" y="5736158"/>
            <a:ext cx="11521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However your environment can change due </a:t>
            </a:r>
            <a:r>
              <a:rPr lang="en-GB" sz="800" b="1" dirty="0" smtClean="0">
                <a:solidFill>
                  <a:srgbClr val="7030A0"/>
                </a:solidFill>
              </a:rPr>
              <a:t>living factors</a:t>
            </a:r>
            <a:r>
              <a:rPr lang="en-GB" sz="800" dirty="0" smtClean="0"/>
              <a:t> like a new </a:t>
            </a:r>
            <a:r>
              <a:rPr lang="en-GB" sz="800" b="1" dirty="0" smtClean="0">
                <a:solidFill>
                  <a:srgbClr val="7030A0"/>
                </a:solidFill>
              </a:rPr>
              <a:t>predator or disease </a:t>
            </a:r>
            <a:r>
              <a:rPr lang="en-GB" sz="800" dirty="0" smtClean="0"/>
              <a:t>or a </a:t>
            </a:r>
            <a:r>
              <a:rPr lang="en-GB" sz="800" b="1" dirty="0" smtClean="0">
                <a:solidFill>
                  <a:schemeClr val="accent1">
                    <a:lumMod val="75000"/>
                  </a:schemeClr>
                </a:solidFill>
              </a:rPr>
              <a:t>non-living factor </a:t>
            </a:r>
            <a:r>
              <a:rPr lang="en-GB" sz="800" dirty="0" smtClean="0"/>
              <a:t>like a </a:t>
            </a:r>
            <a:r>
              <a:rPr lang="en-GB" sz="800" b="1" dirty="0" smtClean="0">
                <a:solidFill>
                  <a:schemeClr val="accent1">
                    <a:lumMod val="75000"/>
                  </a:schemeClr>
                </a:solidFill>
              </a:rPr>
              <a:t>temperature rise </a:t>
            </a:r>
            <a:r>
              <a:rPr lang="en-GB" sz="800" dirty="0" smtClean="0"/>
              <a:t>or </a:t>
            </a:r>
            <a:r>
              <a:rPr lang="en-GB" sz="800" b="1" dirty="0" smtClean="0">
                <a:solidFill>
                  <a:schemeClr val="accent1">
                    <a:lumMod val="75000"/>
                  </a:schemeClr>
                </a:solidFill>
              </a:rPr>
              <a:t>lack of sun and water</a:t>
            </a:r>
            <a:r>
              <a:rPr lang="en-GB" sz="800" dirty="0" smtClean="0"/>
              <a:t>.</a:t>
            </a:r>
            <a:endParaRPr lang="en-GB" sz="800" dirty="0"/>
          </a:p>
        </p:txBody>
      </p:sp>
      <p:sp>
        <p:nvSpPr>
          <p:cNvPr id="49" name="TextBox 48"/>
          <p:cNvSpPr txBox="1"/>
          <p:nvPr/>
        </p:nvSpPr>
        <p:spPr>
          <a:xfrm>
            <a:off x="6597921" y="6165304"/>
            <a:ext cx="14304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dirty="0" smtClean="0"/>
              <a:t>Changes in an environment can be measured by looking at </a:t>
            </a:r>
            <a:r>
              <a:rPr lang="en-GB" sz="700" b="1" dirty="0" smtClean="0"/>
              <a:t>living indicators </a:t>
            </a:r>
            <a:r>
              <a:rPr lang="en-GB" sz="700" b="1" dirty="0" smtClean="0">
                <a:solidFill>
                  <a:srgbClr val="00B050"/>
                </a:solidFill>
              </a:rPr>
              <a:t>(Mosses and Lichens)</a:t>
            </a:r>
          </a:p>
          <a:p>
            <a:pPr algn="ctr"/>
            <a:r>
              <a:rPr lang="en-GB" sz="700" dirty="0" smtClean="0"/>
              <a:t>These are very sensitive to changes in pollution.</a:t>
            </a:r>
            <a:endParaRPr lang="en-GB" sz="700" dirty="0"/>
          </a:p>
        </p:txBody>
      </p:sp>
      <p:pic>
        <p:nvPicPr>
          <p:cNvPr id="1058" name="Picture 34" descr="http://upload.wikimedia.org/wikipedia/commons/d/d4/Lichens-WO8445-002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1243">
            <a:off x="7568597" y="5773823"/>
            <a:ext cx="480583" cy="31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Straight Arrow Connector 50"/>
          <p:cNvCxnSpPr/>
          <p:nvPr/>
        </p:nvCxnSpPr>
        <p:spPr>
          <a:xfrm flipV="1">
            <a:off x="7920372" y="6003859"/>
            <a:ext cx="36004" cy="41574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0" name="Picture 36" descr="http://farm4.static.flickr.com/3531/3202481198_4d669b35e6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513" y="5589240"/>
            <a:ext cx="441767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5796136" y="4711496"/>
            <a:ext cx="324036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dirty="0" smtClean="0"/>
              <a:t>As environmental changes happen the distribution of</a:t>
            </a:r>
            <a:r>
              <a:rPr lang="en-GB" sz="600" dirty="0" smtClean="0"/>
              <a:t> </a:t>
            </a:r>
            <a:r>
              <a:rPr lang="en-GB" sz="700" dirty="0" smtClean="0"/>
              <a:t>organisms </a:t>
            </a:r>
          </a:p>
          <a:p>
            <a:pPr algn="ctr"/>
            <a:r>
              <a:rPr lang="en-GB" sz="600" dirty="0" smtClean="0"/>
              <a:t>(the numbers of animals and plants you find in a area)</a:t>
            </a:r>
            <a:r>
              <a:rPr lang="en-GB" sz="800" dirty="0" smtClean="0"/>
              <a:t> </a:t>
            </a:r>
            <a:r>
              <a:rPr lang="en-GB" sz="700" dirty="0" smtClean="0"/>
              <a:t>also changes.</a:t>
            </a:r>
          </a:p>
          <a:p>
            <a:pPr algn="ctr"/>
            <a:r>
              <a:rPr lang="en-GB" sz="700" dirty="0" smtClean="0"/>
              <a:t>We can collect information on these changes but it is difficult to do it a way that can be repeated by others making it difficult to draw conclusion and say why the change has happened.</a:t>
            </a:r>
            <a:endParaRPr lang="en-GB" sz="700" dirty="0"/>
          </a:p>
        </p:txBody>
      </p:sp>
      <p:pic>
        <p:nvPicPr>
          <p:cNvPr id="1062" name="Picture 38" descr="http://news.bbcimg.co.uk/media/images/63892000/jpg/_63892387_blackbird1(johnharding)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073" y="5264036"/>
            <a:ext cx="476997" cy="26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://blog.dothegreenthing.com/wp-content/uploads/2012/08/bee_flower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229200"/>
            <a:ext cx="394671" cy="31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8172401" y="5229200"/>
            <a:ext cx="864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" dirty="0" smtClean="0">
                <a:solidFill>
                  <a:srgbClr val="92D050"/>
                </a:solidFill>
              </a:rPr>
              <a:t>Changes in the numbers of birds and bees in England are a good example of organisms that may be effect by environmental change.</a:t>
            </a:r>
            <a:endParaRPr lang="en-GB" sz="500" dirty="0">
              <a:solidFill>
                <a:srgbClr val="92D050"/>
              </a:solidFill>
            </a:endParaRPr>
          </a:p>
        </p:txBody>
      </p:sp>
      <p:pic>
        <p:nvPicPr>
          <p:cNvPr id="1066" name="Picture 42" descr="http://heightstechnology.edublogs.org/files/2008/10/owl.jpg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1"/>
          <a:stretch/>
        </p:blipFill>
        <p:spPr bwMode="auto">
          <a:xfrm>
            <a:off x="4860893" y="-10876"/>
            <a:ext cx="1481079" cy="84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https://encrypted-tbn0.gstatic.com/images?q=tbn:ANd9GcRU7RddesMhuCQYSHV61SDqe6RWuMr9b8TiaMTWBnJ3hVcPBzO1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246" y="88279"/>
            <a:ext cx="367636" cy="36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3616069" y="47462"/>
            <a:ext cx="12278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dirty="0" smtClean="0"/>
              <a:t>Radiation (heat) from the sun provides the energy for all living things. It is captured by </a:t>
            </a:r>
            <a:r>
              <a:rPr lang="en-GB" sz="700" b="1" dirty="0" smtClean="0"/>
              <a:t>producers</a:t>
            </a:r>
            <a:r>
              <a:rPr lang="en-GB" sz="700" dirty="0" smtClean="0"/>
              <a:t> at the start of food chains in photosynthesis.</a:t>
            </a:r>
            <a:endParaRPr lang="en-GB" sz="700" dirty="0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4716016" y="404664"/>
            <a:ext cx="267197" cy="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211960" y="836712"/>
            <a:ext cx="2091619" cy="43088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 smtClean="0"/>
              <a:t>Plants are producers </a:t>
            </a:r>
            <a:r>
              <a:rPr lang="en-GB" sz="800" dirty="0" smtClean="0"/>
              <a:t>. </a:t>
            </a:r>
          </a:p>
          <a:p>
            <a:pPr algn="ctr"/>
            <a:r>
              <a:rPr lang="en-GB" sz="700" dirty="0" smtClean="0"/>
              <a:t>They are always at the start of food chains, pyramids of numbers and pyramids of biomass.</a:t>
            </a:r>
            <a:endParaRPr lang="en-GB" sz="700" dirty="0"/>
          </a:p>
        </p:txBody>
      </p:sp>
      <p:cxnSp>
        <p:nvCxnSpPr>
          <p:cNvPr id="1024" name="Straight Arrow Connector 1023"/>
          <p:cNvCxnSpPr/>
          <p:nvPr/>
        </p:nvCxnSpPr>
        <p:spPr>
          <a:xfrm flipV="1">
            <a:off x="4843958" y="470575"/>
            <a:ext cx="160090" cy="315551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0" name="Picture 46" descr="http://misstutor.com/wp-content/uploads/2011/01/L10-biomass-pyr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47" y="1436354"/>
            <a:ext cx="1525822" cy="70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TextBox 1024"/>
          <p:cNvSpPr txBox="1"/>
          <p:nvPr/>
        </p:nvSpPr>
        <p:spPr>
          <a:xfrm>
            <a:off x="4406866" y="1268760"/>
            <a:ext cx="1893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Pyramid of Biomass</a:t>
            </a:r>
            <a:endParaRPr lang="en-GB" sz="1200" b="1" dirty="0"/>
          </a:p>
        </p:txBody>
      </p:sp>
      <p:sp>
        <p:nvSpPr>
          <p:cNvPr id="1027" name="TextBox 1026"/>
          <p:cNvSpPr txBox="1"/>
          <p:nvPr/>
        </p:nvSpPr>
        <p:spPr>
          <a:xfrm>
            <a:off x="3922956" y="2060848"/>
            <a:ext cx="24356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 smtClean="0">
                <a:solidFill>
                  <a:srgbClr val="FF0000"/>
                </a:solidFill>
              </a:rPr>
              <a:t>Remember: </a:t>
            </a:r>
            <a:r>
              <a:rPr lang="en-GB" sz="800" dirty="0" smtClean="0"/>
              <a:t>When drawing pyramids of biomass you need a </a:t>
            </a:r>
            <a:r>
              <a:rPr lang="en-GB" sz="800" b="1" dirty="0" smtClean="0"/>
              <a:t>labelled layer </a:t>
            </a:r>
            <a:r>
              <a:rPr lang="en-GB" sz="800" dirty="0" smtClean="0"/>
              <a:t>for each thing in your food chain </a:t>
            </a:r>
            <a:r>
              <a:rPr lang="en-GB" sz="600" dirty="0" smtClean="0"/>
              <a:t>(this should good in order of what eats what)</a:t>
            </a:r>
            <a:endParaRPr lang="en-GB" sz="800" dirty="0" smtClean="0"/>
          </a:p>
          <a:p>
            <a:pPr algn="ctr"/>
            <a:r>
              <a:rPr lang="en-GB" sz="800" dirty="0" smtClean="0"/>
              <a:t>The </a:t>
            </a:r>
            <a:r>
              <a:rPr lang="en-GB" sz="800" b="1" dirty="0" smtClean="0"/>
              <a:t>producer is always the biggest layer </a:t>
            </a:r>
            <a:r>
              <a:rPr lang="en-GB" sz="800" dirty="0" smtClean="0"/>
              <a:t>and it is </a:t>
            </a:r>
            <a:r>
              <a:rPr lang="en-GB" sz="800" b="1" dirty="0" smtClean="0"/>
              <a:t>always pyramid shaped</a:t>
            </a:r>
            <a:r>
              <a:rPr lang="en-GB" sz="800" dirty="0" smtClean="0"/>
              <a:t>.</a:t>
            </a:r>
            <a:endParaRPr lang="en-GB" sz="800" dirty="0"/>
          </a:p>
        </p:txBody>
      </p:sp>
      <p:sp>
        <p:nvSpPr>
          <p:cNvPr id="1029" name="TextBox 1028"/>
          <p:cNvSpPr txBox="1"/>
          <p:nvPr/>
        </p:nvSpPr>
        <p:spPr>
          <a:xfrm rot="20842033">
            <a:off x="5888080" y="1205025"/>
            <a:ext cx="2016225" cy="415498"/>
          </a:xfrm>
          <a:prstGeom prst="rect">
            <a:avLst/>
          </a:prstGeom>
          <a:solidFill>
            <a:srgbClr val="FF0000">
              <a:alpha val="21961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dirty="0" smtClean="0"/>
              <a:t>Biomass is the dry mass of living material in an animal or plant.</a:t>
            </a:r>
            <a:endParaRPr lang="en-GB" sz="1050" dirty="0"/>
          </a:p>
        </p:txBody>
      </p:sp>
      <p:sp>
        <p:nvSpPr>
          <p:cNvPr id="1031" name="TextBox 1030"/>
          <p:cNvSpPr txBox="1"/>
          <p:nvPr/>
        </p:nvSpPr>
        <p:spPr>
          <a:xfrm rot="21290434">
            <a:off x="6071208" y="166319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b="1" dirty="0" smtClean="0"/>
              <a:t>Pyramids of numbers </a:t>
            </a:r>
            <a:r>
              <a:rPr lang="en-GB" sz="600" dirty="0" smtClean="0"/>
              <a:t>just tell you how many of each organism you have in each step of the food chain. Not about the energy being passed on.</a:t>
            </a:r>
          </a:p>
          <a:p>
            <a:pPr algn="ctr"/>
            <a:r>
              <a:rPr lang="en-GB" sz="600" b="1" dirty="0" smtClean="0"/>
              <a:t>They don’t have to be pyramid shaped</a:t>
            </a:r>
            <a:r>
              <a:rPr lang="en-GB" sz="600" dirty="0" smtClean="0"/>
              <a:t>.</a:t>
            </a:r>
            <a:endParaRPr lang="en-GB" sz="600" dirty="0"/>
          </a:p>
        </p:txBody>
      </p:sp>
      <p:pic>
        <p:nvPicPr>
          <p:cNvPr id="1072" name="Picture 48" descr="http://www.etap.org/demo/biology_files/lesson6/kep28.jpg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"/>
          <a:stretch/>
        </p:blipFill>
        <p:spPr bwMode="auto">
          <a:xfrm>
            <a:off x="6470070" y="2169806"/>
            <a:ext cx="1021668" cy="53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TextBox 1032"/>
          <p:cNvSpPr txBox="1"/>
          <p:nvPr/>
        </p:nvSpPr>
        <p:spPr>
          <a:xfrm>
            <a:off x="7373534" y="26621"/>
            <a:ext cx="17187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 smtClean="0">
                <a:solidFill>
                  <a:srgbClr val="7030A0"/>
                </a:solidFill>
              </a:rPr>
              <a:t>Energy is lost </a:t>
            </a:r>
            <a:r>
              <a:rPr lang="en-GB" sz="800" dirty="0" smtClean="0"/>
              <a:t>at each step of a food chain because not all energy taken in is made into new biomass (new parts of the next animal)</a:t>
            </a:r>
          </a:p>
          <a:p>
            <a:pPr algn="ctr"/>
            <a:r>
              <a:rPr lang="en-GB" sz="800" dirty="0" smtClean="0"/>
              <a:t>Some is used in </a:t>
            </a:r>
            <a:r>
              <a:rPr lang="en-GB" sz="800" b="1" dirty="0" smtClean="0">
                <a:solidFill>
                  <a:srgbClr val="7030A0"/>
                </a:solidFill>
              </a:rPr>
              <a:t>respiration and movement</a:t>
            </a:r>
            <a:r>
              <a:rPr lang="en-GB" sz="800" dirty="0" smtClean="0"/>
              <a:t>, or </a:t>
            </a:r>
            <a:r>
              <a:rPr lang="en-GB" sz="800" b="1" dirty="0" smtClean="0">
                <a:solidFill>
                  <a:srgbClr val="7030A0"/>
                </a:solidFill>
              </a:rPr>
              <a:t>lost as heat and waste </a:t>
            </a:r>
            <a:r>
              <a:rPr lang="en-GB" sz="800" dirty="0" smtClean="0"/>
              <a:t>like poo and pee.</a:t>
            </a:r>
            <a:endParaRPr lang="en-GB" sz="800" dirty="0"/>
          </a:p>
        </p:txBody>
      </p:sp>
      <p:pic>
        <p:nvPicPr>
          <p:cNvPr id="1074" name="Picture 50" descr="http://www.normanpenguin.co.uk/biomass%20sankey.jpg"/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81"/>
          <a:stretch/>
        </p:blipFill>
        <p:spPr bwMode="auto">
          <a:xfrm>
            <a:off x="6402582" y="349255"/>
            <a:ext cx="947347" cy="58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TextBox 1034"/>
          <p:cNvSpPr txBox="1"/>
          <p:nvPr/>
        </p:nvSpPr>
        <p:spPr>
          <a:xfrm>
            <a:off x="6385369" y="852681"/>
            <a:ext cx="121096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b="1" dirty="0" smtClean="0">
                <a:solidFill>
                  <a:srgbClr val="7030A0"/>
                </a:solidFill>
              </a:rPr>
              <a:t>Energy lost to environment</a:t>
            </a:r>
            <a:endParaRPr lang="en-GB" sz="700" b="1" dirty="0">
              <a:solidFill>
                <a:srgbClr val="7030A0"/>
              </a:solidFill>
            </a:endParaRPr>
          </a:p>
        </p:txBody>
      </p:sp>
      <p:cxnSp>
        <p:nvCxnSpPr>
          <p:cNvPr id="1039" name="Straight Arrow Connector 1038"/>
          <p:cNvCxnSpPr/>
          <p:nvPr/>
        </p:nvCxnSpPr>
        <p:spPr>
          <a:xfrm flipH="1">
            <a:off x="7416316" y="755412"/>
            <a:ext cx="124050" cy="97269"/>
          </a:xfrm>
          <a:prstGeom prst="straightConnector1">
            <a:avLst/>
          </a:prstGeom>
          <a:ln w="127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6300192" y="-27384"/>
            <a:ext cx="99811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b="1" dirty="0" smtClean="0">
                <a:solidFill>
                  <a:srgbClr val="FF0000"/>
                </a:solidFill>
              </a:rPr>
              <a:t>Energy that will become part of the animals biomass</a:t>
            </a:r>
            <a:endParaRPr lang="en-GB" sz="700" b="1" dirty="0">
              <a:solidFill>
                <a:srgbClr val="FF0000"/>
              </a:solidFill>
            </a:endParaRPr>
          </a:p>
        </p:txBody>
      </p:sp>
      <p:cxnSp>
        <p:nvCxnSpPr>
          <p:cNvPr id="1045" name="Straight Arrow Connector 1044"/>
          <p:cNvCxnSpPr/>
          <p:nvPr/>
        </p:nvCxnSpPr>
        <p:spPr>
          <a:xfrm>
            <a:off x="6990852" y="349255"/>
            <a:ext cx="173436" cy="6753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6" name="Picture 52" descr="https://encrypted-tbn1.gstatic.com/images?q=tbn:ANd9GcRtK4qw7YHapXJ8HX0Y0OREMmo-C54ze3_GmLtbn3KDT4geyeu75w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24151" flipH="1">
            <a:off x="6229689" y="319117"/>
            <a:ext cx="224565" cy="16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http://0.tqn.com/d/drawsketch/1/0/b/T/10Penguin.jp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144" y="212501"/>
            <a:ext cx="204293" cy="20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7" name="TextBox 1046"/>
          <p:cNvSpPr txBox="1"/>
          <p:nvPr/>
        </p:nvSpPr>
        <p:spPr>
          <a:xfrm>
            <a:off x="7730655" y="2060848"/>
            <a:ext cx="1361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Decay</a:t>
            </a:r>
            <a:endParaRPr lang="en-GB" sz="1400" b="1" dirty="0"/>
          </a:p>
        </p:txBody>
      </p:sp>
      <p:sp>
        <p:nvSpPr>
          <p:cNvPr id="1049" name="TextBox 1048"/>
          <p:cNvSpPr txBox="1"/>
          <p:nvPr/>
        </p:nvSpPr>
        <p:spPr>
          <a:xfrm>
            <a:off x="7491738" y="2258869"/>
            <a:ext cx="16522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GB" sz="800" dirty="0" smtClean="0"/>
              <a:t>Is caused by </a:t>
            </a:r>
            <a:r>
              <a:rPr lang="en-GB" sz="800" b="1" dirty="0" smtClean="0"/>
              <a:t>decomposers </a:t>
            </a:r>
            <a:r>
              <a:rPr lang="en-GB" sz="800" dirty="0" smtClean="0"/>
              <a:t>which are </a:t>
            </a:r>
            <a:r>
              <a:rPr lang="en-GB" sz="800" b="1" dirty="0" smtClean="0"/>
              <a:t>micro-organisms</a:t>
            </a:r>
            <a:r>
              <a:rPr lang="en-GB" sz="800" dirty="0" smtClean="0"/>
              <a:t> like bacteria.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800" dirty="0" smtClean="0"/>
              <a:t>The </a:t>
            </a:r>
            <a:r>
              <a:rPr lang="en-GB" sz="800" b="1" dirty="0" smtClean="0"/>
              <a:t>digest </a:t>
            </a:r>
            <a:r>
              <a:rPr lang="en-GB" sz="800" dirty="0" smtClean="0"/>
              <a:t>the material to help return it to the environment providing substances plants need to grow.</a:t>
            </a:r>
            <a:endParaRPr lang="en-GB" sz="800" dirty="0"/>
          </a:p>
        </p:txBody>
      </p:sp>
      <p:sp>
        <p:nvSpPr>
          <p:cNvPr id="1051" name="TextBox 1050"/>
          <p:cNvSpPr txBox="1"/>
          <p:nvPr/>
        </p:nvSpPr>
        <p:spPr>
          <a:xfrm rot="1019448">
            <a:off x="7972748" y="1093461"/>
            <a:ext cx="1310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b="1" u="sng" dirty="0" smtClean="0">
                <a:solidFill>
                  <a:srgbClr val="FF0066"/>
                </a:solidFill>
              </a:rPr>
              <a:t>Decomposers</a:t>
            </a:r>
            <a:r>
              <a:rPr lang="en-GB" sz="700" b="1" dirty="0" smtClean="0">
                <a:solidFill>
                  <a:srgbClr val="FF0066"/>
                </a:solidFill>
              </a:rPr>
              <a:t> are livings so prefer…</a:t>
            </a:r>
            <a:endParaRPr lang="en-GB" sz="700" b="1" dirty="0">
              <a:solidFill>
                <a:srgbClr val="FF0066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 rot="21163949">
            <a:off x="8197425" y="1457582"/>
            <a:ext cx="13103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b="1" dirty="0" smtClean="0">
                <a:solidFill>
                  <a:srgbClr val="FF0066"/>
                </a:solidFill>
              </a:rPr>
              <a:t>Being warm</a:t>
            </a:r>
            <a:endParaRPr lang="en-GB" sz="700" b="1" dirty="0">
              <a:solidFill>
                <a:srgbClr val="FF0066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 rot="652783">
            <a:off x="8107496" y="1738925"/>
            <a:ext cx="13103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b="1" dirty="0" smtClean="0">
                <a:solidFill>
                  <a:srgbClr val="FF0066"/>
                </a:solidFill>
              </a:rPr>
              <a:t>Being Moist</a:t>
            </a:r>
            <a:endParaRPr lang="en-GB" sz="700" b="1" dirty="0">
              <a:solidFill>
                <a:srgbClr val="FF0066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 rot="20840360">
            <a:off x="8520726" y="2006282"/>
            <a:ext cx="633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b="1" dirty="0" smtClean="0">
                <a:solidFill>
                  <a:srgbClr val="FF0066"/>
                </a:solidFill>
              </a:rPr>
              <a:t>And need oxygen!</a:t>
            </a:r>
            <a:endParaRPr lang="en-GB" sz="700" b="1" dirty="0">
              <a:solidFill>
                <a:srgbClr val="FF0066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 rot="984714">
            <a:off x="7977773" y="958808"/>
            <a:ext cx="13103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u="sng" dirty="0" smtClean="0">
                <a:solidFill>
                  <a:srgbClr val="FF0000"/>
                </a:solidFill>
              </a:rPr>
              <a:t>Speeding up Decay</a:t>
            </a:r>
            <a:endParaRPr lang="en-GB" sz="800" b="1" u="sng" dirty="0">
              <a:solidFill>
                <a:srgbClr val="FF0000"/>
              </a:solidFill>
            </a:endParaRPr>
          </a:p>
        </p:txBody>
      </p:sp>
      <p:pic>
        <p:nvPicPr>
          <p:cNvPr id="1084" name="Picture 60" descr="http://1.bp.blogspot.com/-jaHAk50mDE8/UA74anxj4sI/AAAAAAAABJw/zqT3f4atQTI/s1600/July-compost-heap.jp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025" y="3212976"/>
            <a:ext cx="1019702" cy="76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3" name="TextBox 1052"/>
          <p:cNvSpPr txBox="1"/>
          <p:nvPr/>
        </p:nvSpPr>
        <p:spPr>
          <a:xfrm>
            <a:off x="5899504" y="4017258"/>
            <a:ext cx="328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Using Decay – decay helps to </a:t>
            </a:r>
            <a:r>
              <a:rPr lang="en-GB" sz="800" b="1" dirty="0" smtClean="0"/>
              <a:t>recycle resources</a:t>
            </a:r>
            <a:r>
              <a:rPr lang="en-GB" sz="800" dirty="0" smtClean="0"/>
              <a:t>.</a:t>
            </a:r>
          </a:p>
          <a:p>
            <a:pPr algn="ctr"/>
            <a:r>
              <a:rPr lang="en-GB" sz="800" b="1" dirty="0" smtClean="0"/>
              <a:t>Sewage treatment plants </a:t>
            </a:r>
            <a:r>
              <a:rPr lang="en-GB" sz="800" dirty="0" smtClean="0"/>
              <a:t>use </a:t>
            </a:r>
            <a:r>
              <a:rPr lang="en-GB" sz="800" b="1" dirty="0" smtClean="0"/>
              <a:t>micro-organisms</a:t>
            </a:r>
            <a:r>
              <a:rPr lang="en-GB" sz="800" dirty="0" smtClean="0"/>
              <a:t> to break down our waste and </a:t>
            </a:r>
            <a:r>
              <a:rPr lang="en-GB" sz="800" b="1" dirty="0" smtClean="0"/>
              <a:t>gardeners</a:t>
            </a:r>
            <a:r>
              <a:rPr lang="en-GB" sz="800" dirty="0" smtClean="0"/>
              <a:t> use </a:t>
            </a:r>
            <a:r>
              <a:rPr lang="en-GB" sz="800" b="1" dirty="0" smtClean="0"/>
              <a:t>compost heaps </a:t>
            </a:r>
            <a:r>
              <a:rPr lang="en-GB" sz="800" dirty="0" smtClean="0"/>
              <a:t>to do the same.</a:t>
            </a:r>
          </a:p>
          <a:p>
            <a:pPr algn="ctr"/>
            <a:r>
              <a:rPr lang="en-GB" sz="800" dirty="0" smtClean="0"/>
              <a:t>The decaying material makes good </a:t>
            </a:r>
            <a:r>
              <a:rPr lang="en-GB" sz="800" b="1" dirty="0" smtClean="0"/>
              <a:t>fertilizer</a:t>
            </a:r>
            <a:r>
              <a:rPr lang="en-GB" sz="800" dirty="0" smtClean="0"/>
              <a:t>.</a:t>
            </a:r>
          </a:p>
          <a:p>
            <a:pPr algn="ctr"/>
            <a:r>
              <a:rPr lang="en-GB" sz="800" dirty="0" smtClean="0"/>
              <a:t>Recycling waste reduces landfill and is much better for the environment.</a:t>
            </a:r>
            <a:endParaRPr lang="en-GB" sz="800" dirty="0"/>
          </a:p>
        </p:txBody>
      </p:sp>
      <p:sp>
        <p:nvSpPr>
          <p:cNvPr id="127" name="TextBox 126"/>
          <p:cNvSpPr txBox="1">
            <a:spLocks noChangeArrowheads="1"/>
          </p:cNvSpPr>
          <p:nvPr/>
        </p:nvSpPr>
        <p:spPr bwMode="auto">
          <a:xfrm>
            <a:off x="4028103" y="3930302"/>
            <a:ext cx="75992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600" dirty="0">
                <a:solidFill>
                  <a:srgbClr val="FF0000"/>
                </a:solidFill>
                <a:latin typeface="Calibri" pitchFamily="34" charset="0"/>
              </a:rPr>
              <a:t>Respiration</a:t>
            </a:r>
          </a:p>
        </p:txBody>
      </p:sp>
      <p:sp>
        <p:nvSpPr>
          <p:cNvPr id="128" name="TextBox 127"/>
          <p:cNvSpPr txBox="1">
            <a:spLocks noChangeArrowheads="1"/>
          </p:cNvSpPr>
          <p:nvPr/>
        </p:nvSpPr>
        <p:spPr bwMode="auto">
          <a:xfrm>
            <a:off x="4788024" y="3671807"/>
            <a:ext cx="8630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600" dirty="0">
                <a:solidFill>
                  <a:srgbClr val="FF0000"/>
                </a:solidFill>
                <a:latin typeface="Calibri" pitchFamily="34" charset="0"/>
              </a:rPr>
              <a:t>Respiration</a:t>
            </a:r>
            <a:endParaRPr lang="en-GB" sz="9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9" name="TextBox 128"/>
          <p:cNvSpPr txBox="1">
            <a:spLocks noChangeArrowheads="1"/>
          </p:cNvSpPr>
          <p:nvPr/>
        </p:nvSpPr>
        <p:spPr bwMode="auto">
          <a:xfrm>
            <a:off x="5149951" y="3169335"/>
            <a:ext cx="6283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500" dirty="0">
                <a:solidFill>
                  <a:srgbClr val="FF0000"/>
                </a:solidFill>
                <a:latin typeface="Calibri" pitchFamily="34" charset="0"/>
              </a:rPr>
              <a:t>Respiration of microorganisms</a:t>
            </a:r>
          </a:p>
        </p:txBody>
      </p:sp>
      <p:sp>
        <p:nvSpPr>
          <p:cNvPr id="130" name="TextBox 129"/>
          <p:cNvSpPr txBox="1">
            <a:spLocks noChangeArrowheads="1"/>
          </p:cNvSpPr>
          <p:nvPr/>
        </p:nvSpPr>
        <p:spPr bwMode="auto">
          <a:xfrm>
            <a:off x="4267587" y="3798912"/>
            <a:ext cx="68427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600" dirty="0">
                <a:solidFill>
                  <a:srgbClr val="00B050"/>
                </a:solidFill>
                <a:latin typeface="Calibri" pitchFamily="34" charset="0"/>
              </a:rPr>
              <a:t>Photosynthesis</a:t>
            </a:r>
          </a:p>
        </p:txBody>
      </p:sp>
      <p:sp>
        <p:nvSpPr>
          <p:cNvPr id="131" name="TextBox 130"/>
          <p:cNvSpPr txBox="1">
            <a:spLocks noChangeArrowheads="1"/>
          </p:cNvSpPr>
          <p:nvPr/>
        </p:nvSpPr>
        <p:spPr bwMode="auto">
          <a:xfrm>
            <a:off x="4778656" y="2956302"/>
            <a:ext cx="65744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600" dirty="0">
                <a:latin typeface="Calibri" pitchFamily="34" charset="0"/>
              </a:rPr>
              <a:t>Death &amp; Decay</a:t>
            </a:r>
          </a:p>
        </p:txBody>
      </p:sp>
      <p:sp>
        <p:nvSpPr>
          <p:cNvPr id="132" name="TextBox 131"/>
          <p:cNvSpPr txBox="1">
            <a:spLocks noChangeArrowheads="1"/>
          </p:cNvSpPr>
          <p:nvPr/>
        </p:nvSpPr>
        <p:spPr bwMode="auto">
          <a:xfrm>
            <a:off x="4283968" y="3388350"/>
            <a:ext cx="9286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600" dirty="0">
                <a:latin typeface="Calibri" pitchFamily="34" charset="0"/>
              </a:rPr>
              <a:t>Food chain...</a:t>
            </a:r>
          </a:p>
        </p:txBody>
      </p:sp>
      <p:sp>
        <p:nvSpPr>
          <p:cNvPr id="133" name="TextBox 132"/>
          <p:cNvSpPr txBox="1">
            <a:spLocks noChangeArrowheads="1"/>
          </p:cNvSpPr>
          <p:nvPr/>
        </p:nvSpPr>
        <p:spPr bwMode="auto">
          <a:xfrm rot="2090110">
            <a:off x="5208648" y="2927925"/>
            <a:ext cx="102344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600">
                <a:latin typeface="Calibri" pitchFamily="34" charset="0"/>
              </a:rPr>
              <a:t>Formation of Fossil Fuels</a:t>
            </a:r>
          </a:p>
        </p:txBody>
      </p:sp>
      <p:sp>
        <p:nvSpPr>
          <p:cNvPr id="134" name="TextBox 133"/>
          <p:cNvSpPr txBox="1">
            <a:spLocks noChangeArrowheads="1"/>
          </p:cNvSpPr>
          <p:nvPr/>
        </p:nvSpPr>
        <p:spPr bwMode="auto">
          <a:xfrm>
            <a:off x="5440448" y="3717973"/>
            <a:ext cx="7328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6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Burning Fossil Fuels</a:t>
            </a:r>
          </a:p>
        </p:txBody>
      </p:sp>
      <p:sp>
        <p:nvSpPr>
          <p:cNvPr id="135" name="TextBox 134"/>
          <p:cNvSpPr txBox="1">
            <a:spLocks noChangeArrowheads="1"/>
          </p:cNvSpPr>
          <p:nvPr/>
        </p:nvSpPr>
        <p:spPr bwMode="auto">
          <a:xfrm>
            <a:off x="4234992" y="2924944"/>
            <a:ext cx="62504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600" dirty="0" smtClean="0">
                <a:latin typeface="Calibri" pitchFamily="34" charset="0"/>
              </a:rPr>
              <a:t>Death</a:t>
            </a:r>
            <a:endParaRPr lang="en-GB" sz="600" dirty="0">
              <a:latin typeface="Calibri" pitchFamily="34" charset="0"/>
            </a:endParaRPr>
          </a:p>
        </p:txBody>
      </p:sp>
      <p:sp>
        <p:nvSpPr>
          <p:cNvPr id="136" name="TextBox 135"/>
          <p:cNvSpPr txBox="1">
            <a:spLocks noChangeArrowheads="1"/>
          </p:cNvSpPr>
          <p:nvPr/>
        </p:nvSpPr>
        <p:spPr bwMode="auto">
          <a:xfrm>
            <a:off x="4738168" y="4211796"/>
            <a:ext cx="7259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600" b="1" dirty="0" smtClean="0">
                <a:latin typeface="Calibri" pitchFamily="34" charset="0"/>
              </a:rPr>
              <a:t>Carbon in the </a:t>
            </a:r>
            <a:r>
              <a:rPr lang="en-GB" sz="600" b="1" dirty="0">
                <a:latin typeface="Calibri" pitchFamily="34" charset="0"/>
              </a:rPr>
              <a:t>Atmosphere</a:t>
            </a:r>
          </a:p>
        </p:txBody>
      </p:sp>
      <p:sp>
        <p:nvSpPr>
          <p:cNvPr id="1055" name="TextBox 1054"/>
          <p:cNvSpPr txBox="1"/>
          <p:nvPr/>
        </p:nvSpPr>
        <p:spPr>
          <a:xfrm>
            <a:off x="5993073" y="2896760"/>
            <a:ext cx="181581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Carbon is constantly recycled though our atmosphere.</a:t>
            </a:r>
          </a:p>
          <a:p>
            <a:pPr algn="ctr"/>
            <a:r>
              <a:rPr lang="en-GB" sz="1000" dirty="0" smtClean="0"/>
              <a:t>It is </a:t>
            </a:r>
            <a:r>
              <a:rPr lang="en-GB" sz="1000" b="1" dirty="0" smtClean="0">
                <a:solidFill>
                  <a:srgbClr val="00B050"/>
                </a:solidFill>
              </a:rPr>
              <a:t>removed by photosynthesis </a:t>
            </a:r>
            <a:r>
              <a:rPr lang="en-GB" sz="1000" dirty="0" smtClean="0"/>
              <a:t>and </a:t>
            </a:r>
            <a:r>
              <a:rPr lang="en-GB" sz="1000" b="1" dirty="0" smtClean="0">
                <a:solidFill>
                  <a:srgbClr val="FF0000"/>
                </a:solidFill>
              </a:rPr>
              <a:t>returned</a:t>
            </a:r>
            <a:r>
              <a:rPr lang="en-GB" sz="1000" dirty="0" smtClean="0"/>
              <a:t> by </a:t>
            </a:r>
            <a:r>
              <a:rPr lang="en-GB" sz="1000" b="1" dirty="0" smtClean="0">
                <a:solidFill>
                  <a:srgbClr val="FF0000"/>
                </a:solidFill>
              </a:rPr>
              <a:t>respiration</a:t>
            </a:r>
            <a:r>
              <a:rPr lang="en-GB" sz="1000" dirty="0" smtClean="0"/>
              <a:t>, </a:t>
            </a:r>
            <a:r>
              <a:rPr lang="en-GB" sz="1000" b="1" dirty="0" smtClean="0">
                <a:solidFill>
                  <a:schemeClr val="accent6">
                    <a:lumMod val="75000"/>
                  </a:schemeClr>
                </a:solidFill>
              </a:rPr>
              <a:t>decay</a:t>
            </a:r>
            <a:r>
              <a:rPr lang="en-GB" sz="1000" dirty="0" smtClean="0"/>
              <a:t> and the </a:t>
            </a:r>
            <a:r>
              <a:rPr lang="en-GB" sz="1000" b="1" dirty="0" smtClean="0">
                <a:solidFill>
                  <a:schemeClr val="accent6">
                    <a:lumMod val="75000"/>
                  </a:schemeClr>
                </a:solidFill>
              </a:rPr>
              <a:t>burning of fossil fuels.</a:t>
            </a:r>
          </a:p>
          <a:p>
            <a:pPr algn="ctr"/>
            <a:r>
              <a:rPr lang="en-GB" sz="800" dirty="0" smtClean="0"/>
              <a:t>(remember combustion releases CO</a:t>
            </a:r>
            <a:r>
              <a:rPr lang="en-GB" sz="800" baseline="-25000" dirty="0" smtClean="0"/>
              <a:t>2</a:t>
            </a:r>
            <a:r>
              <a:rPr lang="en-GB" sz="800" dirty="0" smtClean="0"/>
              <a:t>)</a:t>
            </a:r>
          </a:p>
          <a:p>
            <a:pPr algn="ctr"/>
            <a:endParaRPr lang="en-GB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3" presetClass="emph" presetSubtype="0" fill="remove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300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300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4" dur="indefinite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 build="allAtOnce"/>
      <p:bldP spid="134" grpId="1" build="allAtOnce"/>
      <p:bldP spid="135" grpId="0"/>
      <p:bldP spid="1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/>
          <p:cNvSpPr/>
          <p:nvPr/>
        </p:nvSpPr>
        <p:spPr>
          <a:xfrm>
            <a:off x="3419872" y="1268760"/>
            <a:ext cx="1368152" cy="1728192"/>
          </a:xfrm>
          <a:prstGeom prst="rect">
            <a:avLst/>
          </a:prstGeom>
          <a:solidFill>
            <a:srgbClr val="7030A0">
              <a:alpha val="3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2" name="Straight Arrow Connector 81"/>
          <p:cNvCxnSpPr/>
          <p:nvPr/>
        </p:nvCxnSpPr>
        <p:spPr>
          <a:xfrm flipH="1" flipV="1">
            <a:off x="4644008" y="1484784"/>
            <a:ext cx="72008" cy="43204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2" name="Picture 18" descr="http://static4.depositphotos.com/1020804/375/i/950/depositphotos_3751756-Flesh-kiwi-cut-ripe-orange-Product-of-genetic-engineering-Com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27026">
            <a:off x="4860032" y="2636912"/>
            <a:ext cx="927473" cy="85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ces.ncsu.edu/resources/crops/ag546-1/helixes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1" t="716" r="922" b="-716"/>
          <a:stretch/>
        </p:blipFill>
        <p:spPr bwMode="auto">
          <a:xfrm>
            <a:off x="8534277" y="2780928"/>
            <a:ext cx="609723" cy="70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sdhydroponics.com/resources/wp-content/uploads/2012/05/Screen-shot-2012-01-05-at-3.23.15-PM-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2"/>
          <a:stretch/>
        </p:blipFill>
        <p:spPr bwMode="auto">
          <a:xfrm>
            <a:off x="444744" y="4293096"/>
            <a:ext cx="958904" cy="75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bbc.co.uk/schools/gcsebitesize/science/images/cell_chrom_dna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"/>
          <a:stretch>
            <a:fillRect/>
          </a:stretch>
        </p:blipFill>
        <p:spPr bwMode="auto">
          <a:xfrm>
            <a:off x="0" y="0"/>
            <a:ext cx="2923233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loyarburok.com/wp-content/uploads/2010/10/egg-and-sperm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3776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1196752"/>
            <a:ext cx="25922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Genetic information is passed from parents to children using the </a:t>
            </a:r>
            <a:r>
              <a:rPr lang="en-GB" sz="1000" b="1" dirty="0" smtClean="0"/>
              <a:t>egg and sperm cells</a:t>
            </a:r>
            <a:r>
              <a:rPr lang="en-GB" sz="1000" dirty="0" smtClean="0"/>
              <a:t>.</a:t>
            </a:r>
          </a:p>
          <a:p>
            <a:pPr algn="ctr"/>
            <a:r>
              <a:rPr lang="en-GB" sz="1000" dirty="0" smtClean="0"/>
              <a:t>These sex cells are also called </a:t>
            </a:r>
            <a:r>
              <a:rPr lang="en-GB" sz="1000" b="1" dirty="0" smtClean="0"/>
              <a:t>gametes.</a:t>
            </a:r>
          </a:p>
          <a:p>
            <a:pPr algn="ctr"/>
            <a:r>
              <a:rPr lang="en-GB" sz="800" dirty="0" smtClean="0"/>
              <a:t>This means half the information comes from each parent and explains why you might look like your parents.</a:t>
            </a:r>
            <a:endParaRPr lang="en-GB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-27384"/>
            <a:ext cx="24482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Each cell in the body  contains a nucleus. This holds chromosomes made of DNA.</a:t>
            </a:r>
          </a:p>
          <a:p>
            <a:pPr algn="ctr"/>
            <a:r>
              <a:rPr lang="en-GB" sz="1000" b="1" dirty="0" smtClean="0"/>
              <a:t>Small sections of DNA that code for a characteristic are called </a:t>
            </a:r>
            <a:r>
              <a:rPr lang="en-GB" sz="1600" b="1" dirty="0" smtClean="0"/>
              <a:t>genes.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1800" y="706137"/>
            <a:ext cx="2016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0070C0"/>
                </a:solidFill>
              </a:rPr>
              <a:t>You have </a:t>
            </a:r>
            <a:r>
              <a:rPr lang="en-GB" sz="1000" b="1" dirty="0" smtClean="0">
                <a:solidFill>
                  <a:srgbClr val="0070C0"/>
                </a:solidFill>
              </a:rPr>
              <a:t>23 pairs of chromosomes </a:t>
            </a:r>
            <a:r>
              <a:rPr lang="en-GB" sz="1000" dirty="0" smtClean="0">
                <a:solidFill>
                  <a:srgbClr val="0070C0"/>
                </a:solidFill>
              </a:rPr>
              <a:t>that hold all  the genetic information you need to make you.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764704"/>
            <a:ext cx="12961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dirty="0" smtClean="0">
                <a:solidFill>
                  <a:srgbClr val="FF0000"/>
                </a:solidFill>
              </a:rPr>
              <a:t>Different genes code for different thing e.g. hair colour or tongue rolling</a:t>
            </a:r>
            <a:endParaRPr lang="en-GB" sz="700" dirty="0">
              <a:solidFill>
                <a:srgbClr val="FF0000"/>
              </a:solidFill>
            </a:endParaRPr>
          </a:p>
        </p:txBody>
      </p:sp>
      <p:pic>
        <p:nvPicPr>
          <p:cNvPr id="1034" name="Picture 10" descr="http://cdn2.arkive.org/media/CC/CCF9EC5C-CE48-46F4-95B6-AD4AEA40B927/Presentation.Medium/Harlequin-ladybirds-showing-variation-in-the-species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50319"/>
            <a:ext cx="877483" cy="56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1988840"/>
            <a:ext cx="13681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/>
              <a:t>Reproduction can be </a:t>
            </a:r>
            <a:r>
              <a:rPr lang="en-GB" sz="1000" b="1" u="sng" dirty="0" smtClean="0">
                <a:solidFill>
                  <a:srgbClr val="00B050"/>
                </a:solidFill>
              </a:rPr>
              <a:t>sexual</a:t>
            </a:r>
            <a:r>
              <a:rPr lang="en-GB" sz="1000" b="1" dirty="0" smtClean="0"/>
              <a:t> or </a:t>
            </a:r>
            <a:r>
              <a:rPr lang="en-GB" sz="1000" b="1" u="sng" dirty="0" smtClean="0">
                <a:solidFill>
                  <a:srgbClr val="00B0F0"/>
                </a:solidFill>
              </a:rPr>
              <a:t>asexual</a:t>
            </a:r>
            <a:r>
              <a:rPr lang="en-GB" sz="1000" b="1" dirty="0" smtClean="0"/>
              <a:t>.</a:t>
            </a:r>
          </a:p>
          <a:p>
            <a:pPr algn="ctr"/>
            <a:r>
              <a:rPr lang="en-GB" sz="800" dirty="0" smtClean="0"/>
              <a:t>Sexual reproduction produces </a:t>
            </a:r>
            <a:r>
              <a:rPr lang="en-GB" sz="800" b="1" dirty="0" smtClean="0">
                <a:solidFill>
                  <a:srgbClr val="00B050"/>
                </a:solidFill>
              </a:rPr>
              <a:t>variation</a:t>
            </a:r>
            <a:r>
              <a:rPr lang="en-GB" sz="800" dirty="0" smtClean="0"/>
              <a:t>.</a:t>
            </a:r>
          </a:p>
          <a:p>
            <a:pPr algn="ctr"/>
            <a:r>
              <a:rPr lang="en-GB" sz="800" dirty="0" smtClean="0"/>
              <a:t>Asexual reproduction produces </a:t>
            </a:r>
            <a:r>
              <a:rPr lang="en-GB" sz="800" b="1" dirty="0" smtClean="0">
                <a:solidFill>
                  <a:srgbClr val="00B0F0"/>
                </a:solidFill>
              </a:rPr>
              <a:t>clones</a:t>
            </a:r>
            <a:r>
              <a:rPr lang="en-GB" sz="800" dirty="0" smtClean="0"/>
              <a:t>.</a:t>
            </a:r>
            <a:endParaRPr lang="en-GB" sz="800" dirty="0"/>
          </a:p>
        </p:txBody>
      </p:sp>
      <p:pic>
        <p:nvPicPr>
          <p:cNvPr id="5" name="Picture 2" descr="http://3.bp.blogspot.com/_Im3_DDT_eKc/SFa27ENOYKI/AAAAAAAACH4/FUFk8vEQAaU/s400/Internet+Clone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725" y="2039071"/>
            <a:ext cx="679216" cy="79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03648" y="2780928"/>
            <a:ext cx="19802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 smtClean="0">
                <a:solidFill>
                  <a:srgbClr val="00B0F0"/>
                </a:solidFill>
              </a:rPr>
              <a:t>Asexual </a:t>
            </a:r>
            <a:r>
              <a:rPr lang="en-GB" sz="900" dirty="0" smtClean="0">
                <a:solidFill>
                  <a:srgbClr val="00B0F0"/>
                </a:solidFill>
              </a:rPr>
              <a:t>reproduction </a:t>
            </a:r>
            <a:r>
              <a:rPr lang="en-GB" sz="900" dirty="0">
                <a:solidFill>
                  <a:srgbClr val="00B0F0"/>
                </a:solidFill>
              </a:rPr>
              <a:t>i</a:t>
            </a:r>
            <a:r>
              <a:rPr lang="en-GB" sz="900" dirty="0" smtClean="0">
                <a:solidFill>
                  <a:srgbClr val="00B0F0"/>
                </a:solidFill>
              </a:rPr>
              <a:t>nvolves only </a:t>
            </a:r>
            <a:r>
              <a:rPr lang="en-GB" sz="900" b="1" dirty="0" smtClean="0">
                <a:solidFill>
                  <a:srgbClr val="00B0F0"/>
                </a:solidFill>
              </a:rPr>
              <a:t>one parent</a:t>
            </a:r>
            <a:r>
              <a:rPr lang="en-GB" sz="900" dirty="0" smtClean="0">
                <a:solidFill>
                  <a:srgbClr val="00B0F0"/>
                </a:solidFill>
              </a:rPr>
              <a:t>. So there is </a:t>
            </a:r>
            <a:r>
              <a:rPr lang="en-GB" sz="900" b="1" dirty="0" smtClean="0">
                <a:solidFill>
                  <a:srgbClr val="00B0F0"/>
                </a:solidFill>
              </a:rPr>
              <a:t>no genetic variety</a:t>
            </a:r>
            <a:r>
              <a:rPr lang="en-GB" sz="900" dirty="0" smtClean="0">
                <a:solidFill>
                  <a:srgbClr val="00B0F0"/>
                </a:solidFill>
              </a:rPr>
              <a:t>.</a:t>
            </a:r>
          </a:p>
          <a:p>
            <a:pPr algn="ctr"/>
            <a:r>
              <a:rPr lang="en-GB" sz="900" dirty="0" smtClean="0">
                <a:solidFill>
                  <a:srgbClr val="00B0F0"/>
                </a:solidFill>
              </a:rPr>
              <a:t>However this works really well if you need to </a:t>
            </a:r>
            <a:r>
              <a:rPr lang="en-GB" sz="900" b="1" dirty="0" smtClean="0">
                <a:solidFill>
                  <a:srgbClr val="00B0F0"/>
                </a:solidFill>
              </a:rPr>
              <a:t>grow or repair your cells</a:t>
            </a:r>
            <a:r>
              <a:rPr lang="en-GB" sz="900" dirty="0" smtClean="0">
                <a:solidFill>
                  <a:srgbClr val="00B0F0"/>
                </a:solidFill>
              </a:rPr>
              <a:t>.</a:t>
            </a:r>
            <a:endParaRPr lang="en-GB" sz="900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58101" y="2780928"/>
            <a:ext cx="1641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>
                <a:solidFill>
                  <a:srgbClr val="00B050"/>
                </a:solidFill>
              </a:rPr>
              <a:t>In </a:t>
            </a:r>
            <a:r>
              <a:rPr lang="en-GB" sz="900" b="1" dirty="0" smtClean="0">
                <a:solidFill>
                  <a:srgbClr val="00B050"/>
                </a:solidFill>
              </a:rPr>
              <a:t>sexual</a:t>
            </a:r>
            <a:r>
              <a:rPr lang="en-GB" sz="900" dirty="0" smtClean="0">
                <a:solidFill>
                  <a:srgbClr val="00B050"/>
                </a:solidFill>
              </a:rPr>
              <a:t> reproduction </a:t>
            </a:r>
            <a:r>
              <a:rPr lang="en-GB" sz="900" b="1" dirty="0" smtClean="0">
                <a:solidFill>
                  <a:srgbClr val="00B050"/>
                </a:solidFill>
              </a:rPr>
              <a:t>two parents </a:t>
            </a:r>
            <a:r>
              <a:rPr lang="en-GB" sz="900" dirty="0" smtClean="0">
                <a:solidFill>
                  <a:srgbClr val="00B050"/>
                </a:solidFill>
              </a:rPr>
              <a:t>are involved. A mixture of genes is created.</a:t>
            </a:r>
          </a:p>
          <a:p>
            <a:pPr algn="ctr"/>
            <a:r>
              <a:rPr lang="en-GB" sz="900" dirty="0" smtClean="0">
                <a:solidFill>
                  <a:srgbClr val="00B050"/>
                </a:solidFill>
              </a:rPr>
              <a:t>This </a:t>
            </a:r>
            <a:r>
              <a:rPr lang="en-GB" sz="900" b="1" dirty="0" smtClean="0">
                <a:solidFill>
                  <a:srgbClr val="00B050"/>
                </a:solidFill>
              </a:rPr>
              <a:t>variety</a:t>
            </a:r>
            <a:r>
              <a:rPr lang="en-GB" sz="900" dirty="0" smtClean="0">
                <a:solidFill>
                  <a:srgbClr val="00B050"/>
                </a:solidFill>
              </a:rPr>
              <a:t> is good as it helps us </a:t>
            </a:r>
            <a:r>
              <a:rPr lang="en-GB" sz="900" b="1" dirty="0" smtClean="0">
                <a:solidFill>
                  <a:srgbClr val="00B050"/>
                </a:solidFill>
              </a:rPr>
              <a:t>cope with changes </a:t>
            </a:r>
            <a:r>
              <a:rPr lang="en-GB" sz="900" dirty="0" smtClean="0">
                <a:solidFill>
                  <a:srgbClr val="00B050"/>
                </a:solidFill>
              </a:rPr>
              <a:t>and diseases as a species.</a:t>
            </a:r>
            <a:endParaRPr lang="en-GB" sz="9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96" y="3645024"/>
            <a:ext cx="3240360" cy="461665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 smtClean="0"/>
              <a:t>Remember: </a:t>
            </a:r>
            <a:r>
              <a:rPr lang="en-GB" sz="800" dirty="0" smtClean="0"/>
              <a:t>Differences between people aren’t just because of different genes. The environment can have a big impact on how we turn out. </a:t>
            </a:r>
            <a:r>
              <a:rPr lang="en-GB" sz="800" b="1" dirty="0" smtClean="0"/>
              <a:t>Genes and Lifestyle effect who we are and our health.</a:t>
            </a:r>
            <a:endParaRPr lang="en-GB" sz="800" b="1" dirty="0"/>
          </a:p>
        </p:txBody>
      </p:sp>
      <p:sp>
        <p:nvSpPr>
          <p:cNvPr id="10" name="TextBox 9"/>
          <p:cNvSpPr txBox="1"/>
          <p:nvPr/>
        </p:nvSpPr>
        <p:spPr>
          <a:xfrm rot="20142088">
            <a:off x="-322797" y="4079007"/>
            <a:ext cx="139022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Cloning</a:t>
            </a:r>
          </a:p>
          <a:p>
            <a:pPr algn="ctr"/>
            <a:r>
              <a:rPr lang="en-GB" sz="500" b="1" dirty="0" smtClean="0">
                <a:solidFill>
                  <a:srgbClr val="FF0000"/>
                </a:solidFill>
              </a:rPr>
              <a:t>Its just making copies really…</a:t>
            </a:r>
            <a:endParaRPr lang="en-GB" sz="5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://www.bbc.co.uk/schools/gcsebitesize/science/images/biplantcloning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99381"/>
            <a:ext cx="1783085" cy="113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33302" y="4077072"/>
            <a:ext cx="20425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Tissue Cloning</a:t>
            </a:r>
            <a:endParaRPr lang="en-GB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03648" y="5373216"/>
            <a:ext cx="1826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This is an </a:t>
            </a:r>
            <a:r>
              <a:rPr lang="en-GB" sz="800" b="1" dirty="0" smtClean="0"/>
              <a:t>expensive technique </a:t>
            </a:r>
            <a:r>
              <a:rPr lang="en-GB" sz="800" dirty="0" smtClean="0"/>
              <a:t>but allows you to </a:t>
            </a:r>
            <a:r>
              <a:rPr lang="en-GB" sz="800" b="1" dirty="0" smtClean="0"/>
              <a:t>make loads of plants</a:t>
            </a:r>
            <a:r>
              <a:rPr lang="en-GB" sz="800" dirty="0" smtClean="0"/>
              <a:t> from one tiny pieces of tissue.</a:t>
            </a:r>
          </a:p>
          <a:p>
            <a:pPr algn="ctr"/>
            <a:r>
              <a:rPr lang="en-GB" sz="800" dirty="0" smtClean="0"/>
              <a:t>Giving you lots of new plants that have just the characteristic you want!</a:t>
            </a:r>
            <a:endParaRPr lang="en-GB" sz="800" dirty="0"/>
          </a:p>
        </p:txBody>
      </p:sp>
      <p:sp>
        <p:nvSpPr>
          <p:cNvPr id="20" name="TextBox 19"/>
          <p:cNvSpPr txBox="1"/>
          <p:nvPr/>
        </p:nvSpPr>
        <p:spPr>
          <a:xfrm>
            <a:off x="622130" y="4106689"/>
            <a:ext cx="10820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/>
              <a:t>Cuttings</a:t>
            </a:r>
            <a:endParaRPr lang="en-GB" sz="11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-58101" y="5013176"/>
            <a:ext cx="1533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Many </a:t>
            </a:r>
            <a:r>
              <a:rPr lang="en-GB" sz="800" b="1" dirty="0" smtClean="0"/>
              <a:t>cuttings</a:t>
            </a:r>
            <a:r>
              <a:rPr lang="en-GB" sz="800" dirty="0" smtClean="0"/>
              <a:t> can be taken from an older plant. If planted correctly each will </a:t>
            </a:r>
            <a:r>
              <a:rPr lang="en-GB" sz="800" b="1" dirty="0" smtClean="0"/>
              <a:t>grow into a new plant</a:t>
            </a:r>
            <a:r>
              <a:rPr lang="en-GB" sz="800" dirty="0" smtClean="0"/>
              <a:t>.</a:t>
            </a:r>
          </a:p>
          <a:p>
            <a:pPr algn="ctr"/>
            <a:r>
              <a:rPr lang="en-GB" sz="800" dirty="0" smtClean="0"/>
              <a:t>This is cheap and easy and will give you exact copies of the original plant.</a:t>
            </a:r>
          </a:p>
          <a:p>
            <a:pPr algn="ctr"/>
            <a:r>
              <a:rPr lang="en-GB" sz="800" dirty="0" smtClean="0"/>
              <a:t>Plant hormones are often used to help the process.</a:t>
            </a:r>
            <a:endParaRPr lang="en-GB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213505"/>
            <a:ext cx="3923928" cy="6155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Sort of cloning… </a:t>
            </a:r>
            <a:r>
              <a:rPr lang="en-GB" sz="1000" b="1" dirty="0" smtClean="0">
                <a:solidFill>
                  <a:srgbClr val="FF0000"/>
                </a:solidFill>
              </a:rPr>
              <a:t>Embryo transplanting</a:t>
            </a:r>
          </a:p>
          <a:p>
            <a:r>
              <a:rPr lang="en-GB" sz="800" dirty="0" smtClean="0"/>
              <a:t>Animal clones can be made by taking a embryo </a:t>
            </a:r>
            <a:r>
              <a:rPr lang="en-GB" sz="600" dirty="0" smtClean="0"/>
              <a:t>( created by sexual reproduction, fusing egg and sperm)</a:t>
            </a:r>
            <a:r>
              <a:rPr lang="en-GB" sz="800" dirty="0" smtClean="0"/>
              <a:t> and splitting it after its is made. This splitting creates lots of identical new embryos making many clones. Each is then be implanted into a surrogate mother.</a:t>
            </a:r>
            <a:endParaRPr lang="en-GB" sz="800" dirty="0"/>
          </a:p>
        </p:txBody>
      </p:sp>
      <p:pic>
        <p:nvPicPr>
          <p:cNvPr id="16" name="Picture 8" descr="http://wikis.lib.ncsu.edu/images/a/a1/726693_cows30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407" y="5949280"/>
            <a:ext cx="814946" cy="48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V="1">
            <a:off x="2267744" y="6136844"/>
            <a:ext cx="720080" cy="1724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0" descr="http://www.bbc.co.uk/schools/gcsebitesize/science/images/cloning.g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23583"/>
            <a:ext cx="225305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roslin.ed.ac.uk/assets/photos/dolly-and-bonny_523x61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868" y="5390408"/>
            <a:ext cx="809260" cy="95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382894" y="3959478"/>
            <a:ext cx="19091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/>
              <a:t>Adult Cell Cloning</a:t>
            </a:r>
            <a:endParaRPr lang="en-GB" sz="11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218759" y="4603409"/>
            <a:ext cx="1044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b="1" dirty="0" smtClean="0">
                <a:solidFill>
                  <a:schemeClr val="accent6">
                    <a:lumMod val="75000"/>
                  </a:schemeClr>
                </a:solidFill>
              </a:rPr>
              <a:t>An electric shock is used to fuse the egg and DNA</a:t>
            </a:r>
            <a:endParaRPr lang="en-GB" sz="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139952" y="4669963"/>
            <a:ext cx="288032" cy="87032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330749" y="5373216"/>
            <a:ext cx="1529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 smtClean="0"/>
              <a:t>Adult cell cloning </a:t>
            </a:r>
            <a:r>
              <a:rPr lang="en-GB" sz="800" dirty="0" smtClean="0"/>
              <a:t>produces true animal clones. In the diagram </a:t>
            </a:r>
            <a:r>
              <a:rPr lang="en-GB" sz="800" b="1" dirty="0" smtClean="0"/>
              <a:t>the lamb is identical to sheep A </a:t>
            </a:r>
            <a:r>
              <a:rPr lang="en-GB" sz="800" dirty="0" smtClean="0"/>
              <a:t>because they have the same DNA. </a:t>
            </a:r>
            <a:endParaRPr lang="en-GB" sz="800" dirty="0"/>
          </a:p>
        </p:txBody>
      </p:sp>
      <p:sp>
        <p:nvSpPr>
          <p:cNvPr id="27" name="TextBox 26"/>
          <p:cNvSpPr txBox="1"/>
          <p:nvPr/>
        </p:nvSpPr>
        <p:spPr>
          <a:xfrm rot="19939908">
            <a:off x="3817110" y="6063083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Dolly the sheep was the first successful mammal to be made by cloning!</a:t>
            </a:r>
            <a:endParaRPr lang="en-GB" sz="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60032" y="6304002"/>
            <a:ext cx="4176464" cy="55399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FFF00"/>
                </a:solidFill>
              </a:rPr>
              <a:t>But beware! Some people worry we might start cloning people and the technology would be abused. Also lots of clones reduce variation and make it hard for a species to survive big environmental changes.</a:t>
            </a:r>
            <a:endParaRPr lang="en-GB" sz="1000" b="1" dirty="0">
              <a:solidFill>
                <a:srgbClr val="FFFF00"/>
              </a:solidFill>
            </a:endParaRPr>
          </a:p>
        </p:txBody>
      </p:sp>
      <p:pic>
        <p:nvPicPr>
          <p:cNvPr id="1038" name="Picture 14" descr="https://encrypted-tbn1.gstatic.com/images?q=tbn:ANd9GcQzSbX1qidtU2ii99KqwcP9MIadfuoL7mlz-SfN4FPCHKraSbFlbw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661248"/>
            <a:ext cx="803457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5652120" y="5445224"/>
            <a:ext cx="27363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/>
              <a:t>Cloning</a:t>
            </a:r>
            <a:r>
              <a:rPr lang="en-GB" sz="1000" dirty="0" smtClean="0"/>
              <a:t> could be used to help </a:t>
            </a:r>
            <a:r>
              <a:rPr lang="en-GB" sz="1000" b="1" dirty="0" smtClean="0"/>
              <a:t>bring extinct animals back to life</a:t>
            </a:r>
            <a:r>
              <a:rPr lang="en-GB" sz="1000" dirty="0" smtClean="0"/>
              <a:t> or bring back beloved pets after they have died.</a:t>
            </a:r>
          </a:p>
          <a:p>
            <a:pPr algn="ctr"/>
            <a:r>
              <a:rPr lang="en-GB" sz="1000" dirty="0" smtClean="0"/>
              <a:t>It could also be used </a:t>
            </a:r>
            <a:r>
              <a:rPr lang="en-GB" sz="1000" b="1" dirty="0" smtClean="0"/>
              <a:t>to make lots of genetically modified animals</a:t>
            </a:r>
            <a:r>
              <a:rPr lang="en-GB" sz="1000" dirty="0" smtClean="0"/>
              <a:t> that make useful products.</a:t>
            </a:r>
            <a:endParaRPr lang="en-GB" sz="1000" dirty="0"/>
          </a:p>
        </p:txBody>
      </p:sp>
      <p:sp>
        <p:nvSpPr>
          <p:cNvPr id="31" name="TextBox 30"/>
          <p:cNvSpPr txBox="1"/>
          <p:nvPr/>
        </p:nvSpPr>
        <p:spPr>
          <a:xfrm rot="247953">
            <a:off x="5508104" y="5229200"/>
            <a:ext cx="3635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rgbClr val="002060"/>
                </a:solidFill>
              </a:rPr>
              <a:t>Benefits v’s Problems – Cloning and Genetic Modification</a:t>
            </a:r>
            <a:endParaRPr lang="en-GB" sz="1100" b="1" dirty="0">
              <a:solidFill>
                <a:srgbClr val="00206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52120" y="2780928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Genetic engineering involves transferring genes from one organism to another.</a:t>
            </a:r>
          </a:p>
          <a:p>
            <a:pPr algn="ctr"/>
            <a:r>
              <a:rPr lang="en-GB" sz="800" dirty="0" smtClean="0"/>
              <a:t>You have to do this early on in a organisms development but if you do it’ll be born with the special characteristic you wanted it to have.</a:t>
            </a:r>
            <a:endParaRPr lang="en-GB" sz="800" dirty="0"/>
          </a:p>
        </p:txBody>
      </p:sp>
      <p:sp>
        <p:nvSpPr>
          <p:cNvPr id="42" name="TextBox 41"/>
          <p:cNvSpPr txBox="1"/>
          <p:nvPr/>
        </p:nvSpPr>
        <p:spPr>
          <a:xfrm rot="247953">
            <a:off x="5439687" y="5071877"/>
            <a:ext cx="36358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 smtClean="0">
                <a:solidFill>
                  <a:srgbClr val="002060"/>
                </a:solidFill>
              </a:rPr>
              <a:t>Economical – Social - Ethical</a:t>
            </a:r>
            <a:endParaRPr lang="en-GB" sz="900" b="1" dirty="0">
              <a:solidFill>
                <a:srgbClr val="00206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08104" y="4276061"/>
            <a:ext cx="37190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/>
              <a:t>GM’</a:t>
            </a:r>
            <a:r>
              <a:rPr lang="en-GB" sz="1000" dirty="0" smtClean="0"/>
              <a:t>s good if you want </a:t>
            </a:r>
            <a:r>
              <a:rPr lang="en-GB" sz="1000" b="1" dirty="0" smtClean="0"/>
              <a:t>bacteria to make proteins and medicines</a:t>
            </a:r>
            <a:r>
              <a:rPr lang="en-GB" sz="1000" dirty="0" smtClean="0"/>
              <a:t>.</a:t>
            </a:r>
          </a:p>
          <a:p>
            <a:pPr algn="ctr"/>
            <a:r>
              <a:rPr lang="en-GB" sz="1000" dirty="0" smtClean="0"/>
              <a:t>We can also </a:t>
            </a:r>
            <a:r>
              <a:rPr lang="en-GB" sz="1000" b="1" dirty="0" smtClean="0"/>
              <a:t>improve the way crops </a:t>
            </a:r>
            <a:r>
              <a:rPr lang="en-GB" sz="1000" dirty="0" smtClean="0"/>
              <a:t>grow so we can feed more people or grow plants where they wouldn’t normally grow.</a:t>
            </a:r>
          </a:p>
          <a:p>
            <a:pPr algn="ctr"/>
            <a:r>
              <a:rPr lang="en-GB" sz="1000" dirty="0" smtClean="0"/>
              <a:t>We can also make plants that created their own herbicides and pesticides.</a:t>
            </a:r>
            <a:endParaRPr lang="en-GB" sz="1000" dirty="0"/>
          </a:p>
        </p:txBody>
      </p:sp>
      <p:sp>
        <p:nvSpPr>
          <p:cNvPr id="46" name="TextBox 45"/>
          <p:cNvSpPr txBox="1"/>
          <p:nvPr/>
        </p:nvSpPr>
        <p:spPr>
          <a:xfrm>
            <a:off x="3347864" y="2924944"/>
            <a:ext cx="18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FF0000"/>
                </a:solidFill>
              </a:rPr>
              <a:t>We might also be able to use this technology to </a:t>
            </a:r>
            <a:r>
              <a:rPr lang="en-GB" sz="1000" b="1" dirty="0" smtClean="0">
                <a:solidFill>
                  <a:srgbClr val="FF0000"/>
                </a:solidFill>
              </a:rPr>
              <a:t>cure</a:t>
            </a:r>
            <a:r>
              <a:rPr lang="en-GB" sz="1000" dirty="0" smtClean="0">
                <a:solidFill>
                  <a:srgbClr val="FF0000"/>
                </a:solidFill>
              </a:rPr>
              <a:t> humans </a:t>
            </a:r>
            <a:r>
              <a:rPr lang="en-GB" sz="1000" b="1" dirty="0" smtClean="0">
                <a:solidFill>
                  <a:srgbClr val="FF0000"/>
                </a:solidFill>
              </a:rPr>
              <a:t>with genetic diseases</a:t>
            </a:r>
            <a:r>
              <a:rPr lang="en-GB" sz="1000" dirty="0" smtClean="0">
                <a:solidFill>
                  <a:srgbClr val="FF0000"/>
                </a:solidFill>
              </a:rPr>
              <a:t>. </a:t>
            </a:r>
          </a:p>
          <a:p>
            <a:pPr algn="ctr"/>
            <a:r>
              <a:rPr lang="en-GB" sz="1000" b="1" dirty="0" smtClean="0">
                <a:solidFill>
                  <a:srgbClr val="FF0000"/>
                </a:solidFill>
              </a:rPr>
              <a:t>Replacing their faulty genes. </a:t>
            </a:r>
            <a:r>
              <a:rPr lang="en-GB" sz="800" dirty="0" smtClean="0">
                <a:solidFill>
                  <a:srgbClr val="FF0000"/>
                </a:solidFill>
              </a:rPr>
              <a:t>But we would have to do this when they were just embryos as adults have too many cells that would need fixing.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92080" y="3573016"/>
            <a:ext cx="3888432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rgbClr val="FFFF00"/>
                </a:solidFill>
              </a:rPr>
              <a:t>BUT... It’s a new science and </a:t>
            </a:r>
            <a:r>
              <a:rPr lang="en-GB" sz="1000" b="1" u="sng" dirty="0" smtClean="0">
                <a:solidFill>
                  <a:srgbClr val="FFFF00"/>
                </a:solidFill>
              </a:rPr>
              <a:t>we don’t know the long term effects </a:t>
            </a:r>
            <a:r>
              <a:rPr lang="en-GB" sz="1000" b="1" dirty="0" smtClean="0">
                <a:solidFill>
                  <a:srgbClr val="FFFF00"/>
                </a:solidFill>
              </a:rPr>
              <a:t>it might have. There are also people that are concerned about eating GM food in case it </a:t>
            </a:r>
            <a:r>
              <a:rPr lang="en-GB" sz="1000" b="1" u="sng" dirty="0" smtClean="0">
                <a:solidFill>
                  <a:srgbClr val="FFFF00"/>
                </a:solidFill>
              </a:rPr>
              <a:t>makes them ill</a:t>
            </a:r>
            <a:r>
              <a:rPr lang="en-GB" sz="1000" b="1" dirty="0" smtClean="0">
                <a:solidFill>
                  <a:srgbClr val="FFFF00"/>
                </a:solidFill>
              </a:rPr>
              <a:t>. What if people started changing their children's genes to have </a:t>
            </a:r>
            <a:r>
              <a:rPr lang="en-GB" sz="1000" b="1" u="sng" dirty="0" smtClean="0">
                <a:solidFill>
                  <a:srgbClr val="FFFF00"/>
                </a:solidFill>
              </a:rPr>
              <a:t>designer babies</a:t>
            </a:r>
            <a:r>
              <a:rPr lang="en-GB" sz="1000" b="1" dirty="0" smtClean="0">
                <a:solidFill>
                  <a:srgbClr val="FFFF00"/>
                </a:solidFill>
              </a:rPr>
              <a:t>. Would it be right?</a:t>
            </a:r>
            <a:endParaRPr lang="en-GB" sz="1000" b="1" dirty="0">
              <a:solidFill>
                <a:srgbClr val="FFFF00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8532440" y="4941168"/>
            <a:ext cx="0" cy="360040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6732240" y="5445224"/>
            <a:ext cx="360040" cy="72008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5076056" y="3933056"/>
            <a:ext cx="504056" cy="43204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http://blogs.e-rockford.com/applesauce/files/2009/02/darwin_ape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028384" y="188640"/>
            <a:ext cx="999882" cy="1296144"/>
          </a:xfrm>
          <a:prstGeom prst="rect">
            <a:avLst/>
          </a:prstGeom>
          <a:noFill/>
        </p:spPr>
      </p:pic>
      <p:pic>
        <p:nvPicPr>
          <p:cNvPr id="23" name="Picture 4" descr="http://laevolucionsp.weebly.com/uploads/1/1/1/9/11194946/4399936.png?243"/>
          <p:cNvPicPr>
            <a:picLocks noChangeAspect="1" noChangeArrowheads="1"/>
          </p:cNvPicPr>
          <p:nvPr/>
        </p:nvPicPr>
        <p:blipFill>
          <a:blip r:embed="rId18" cstate="print"/>
          <a:srcRect l="7244"/>
          <a:stretch>
            <a:fillRect/>
          </a:stretch>
        </p:blipFill>
        <p:spPr bwMode="auto">
          <a:xfrm>
            <a:off x="6948264" y="1556792"/>
            <a:ext cx="648072" cy="1265362"/>
          </a:xfrm>
          <a:prstGeom prst="rect">
            <a:avLst/>
          </a:prstGeom>
          <a:noFill/>
        </p:spPr>
      </p:pic>
      <p:pic>
        <p:nvPicPr>
          <p:cNvPr id="25" name="Picture 6" descr="http://fossilpenguins.files.wordpress.com/2011/08/penguin-network.jpg"/>
          <p:cNvPicPr>
            <a:picLocks noChangeAspect="1" noChangeArrowheads="1"/>
          </p:cNvPicPr>
          <p:nvPr/>
        </p:nvPicPr>
        <p:blipFill>
          <a:blip r:embed="rId19" cstate="print"/>
          <a:srcRect l="55663" b="21233"/>
          <a:stretch>
            <a:fillRect/>
          </a:stretch>
        </p:blipFill>
        <p:spPr bwMode="auto">
          <a:xfrm>
            <a:off x="6732240" y="0"/>
            <a:ext cx="1170609" cy="1224136"/>
          </a:xfrm>
          <a:prstGeom prst="rect">
            <a:avLst/>
          </a:prstGeom>
          <a:noFill/>
        </p:spPr>
      </p:pic>
      <p:sp>
        <p:nvSpPr>
          <p:cNvPr id="53" name="TextBox 52"/>
          <p:cNvSpPr txBox="1"/>
          <p:nvPr/>
        </p:nvSpPr>
        <p:spPr>
          <a:xfrm>
            <a:off x="7452320" y="1484784"/>
            <a:ext cx="1691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/>
              <a:t>Darwin</a:t>
            </a:r>
            <a:r>
              <a:rPr lang="en-GB" sz="1000" dirty="0" smtClean="0"/>
              <a:t> had a lot of trouble getting his ideas excepted because...</a:t>
            </a:r>
          </a:p>
          <a:p>
            <a:pPr algn="ctr"/>
            <a:r>
              <a:rPr lang="en-GB" sz="800" dirty="0" smtClean="0"/>
              <a:t>People believed in god and felt his ideas went against this.</a:t>
            </a:r>
          </a:p>
          <a:p>
            <a:pPr algn="ctr"/>
            <a:r>
              <a:rPr lang="en-GB" sz="800" dirty="0" smtClean="0"/>
              <a:t>He couldn’t show them any evidence.</a:t>
            </a:r>
          </a:p>
          <a:p>
            <a:pPr algn="ctr"/>
            <a:r>
              <a:rPr lang="en-GB" sz="800" dirty="0" smtClean="0"/>
              <a:t>He couldn’t really explain how it worked</a:t>
            </a:r>
            <a:r>
              <a:rPr lang="en-GB" sz="1000" dirty="0" smtClean="0"/>
              <a:t>. </a:t>
            </a:r>
            <a:r>
              <a:rPr lang="en-GB" sz="600" dirty="0" smtClean="0"/>
              <a:t>(no one knew about genes)</a:t>
            </a:r>
            <a:endParaRPr lang="en-GB" sz="1000" dirty="0"/>
          </a:p>
        </p:txBody>
      </p:sp>
      <p:sp>
        <p:nvSpPr>
          <p:cNvPr id="54" name="Rectangle 53"/>
          <p:cNvSpPr/>
          <p:nvPr/>
        </p:nvSpPr>
        <p:spPr>
          <a:xfrm>
            <a:off x="6516216" y="836712"/>
            <a:ext cx="57606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6300192" y="0"/>
            <a:ext cx="864096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6228184" y="-16351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 smtClean="0">
                <a:solidFill>
                  <a:srgbClr val="FF0000"/>
                </a:solidFill>
              </a:rPr>
              <a:t>Each new branch shows where a new species appeared.</a:t>
            </a:r>
            <a:endParaRPr lang="en-GB" sz="6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84168" y="476672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>
                <a:solidFill>
                  <a:srgbClr val="FF0000"/>
                </a:solidFill>
              </a:rPr>
              <a:t>A common ancestor</a:t>
            </a:r>
            <a:endParaRPr lang="en-GB" sz="800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588224" y="112474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 smtClean="0"/>
              <a:t>Evolutionary trees </a:t>
            </a:r>
            <a:r>
              <a:rPr lang="en-GB" sz="800" dirty="0" smtClean="0"/>
              <a:t>help us see how different species are linked to a </a:t>
            </a:r>
            <a:r>
              <a:rPr lang="en-GB" sz="800" dirty="0" smtClean="0">
                <a:solidFill>
                  <a:srgbClr val="FF0000"/>
                </a:solidFill>
              </a:rPr>
              <a:t>common ancestor</a:t>
            </a:r>
            <a:endParaRPr lang="en-GB" sz="800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 rot="20890070">
            <a:off x="5048220" y="1370893"/>
            <a:ext cx="1835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/>
              <a:t>Darwin</a:t>
            </a:r>
            <a:r>
              <a:rPr lang="en-GB" sz="1000" dirty="0" smtClean="0"/>
              <a:t> suggested that certain traits would help an organism to </a:t>
            </a:r>
            <a:r>
              <a:rPr lang="en-GB" sz="1000" b="1" dirty="0" smtClean="0"/>
              <a:t>survive and reproduce</a:t>
            </a:r>
            <a:r>
              <a:rPr lang="en-GB" sz="1000" dirty="0" smtClean="0"/>
              <a:t>. They would then </a:t>
            </a:r>
            <a:r>
              <a:rPr lang="en-GB" sz="1000" b="1" dirty="0" smtClean="0"/>
              <a:t>pass this useful trait to their offspring</a:t>
            </a:r>
            <a:r>
              <a:rPr lang="en-GB" sz="1000" dirty="0" smtClean="0"/>
              <a:t>.</a:t>
            </a:r>
          </a:p>
          <a:p>
            <a:pPr algn="ctr"/>
            <a:r>
              <a:rPr lang="en-GB" sz="1000" dirty="0" smtClean="0"/>
              <a:t>The environment would </a:t>
            </a:r>
            <a:r>
              <a:rPr lang="en-GB" sz="1000" b="1" dirty="0" smtClean="0"/>
              <a:t>naturally select </a:t>
            </a:r>
            <a:r>
              <a:rPr lang="en-GB" sz="1000" dirty="0" smtClean="0"/>
              <a:t>which traits were more useful.</a:t>
            </a:r>
            <a:endParaRPr lang="en-GB" sz="1000" dirty="0"/>
          </a:p>
        </p:txBody>
      </p:sp>
      <p:sp>
        <p:nvSpPr>
          <p:cNvPr id="60" name="TextBox 59"/>
          <p:cNvSpPr txBox="1"/>
          <p:nvPr/>
        </p:nvSpPr>
        <p:spPr>
          <a:xfrm rot="5400000">
            <a:off x="6087393" y="2037878"/>
            <a:ext cx="1611842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 smtClean="0">
                <a:solidFill>
                  <a:srgbClr val="FF0000"/>
                </a:solidFill>
              </a:rPr>
              <a:t>Survival of the fittest</a:t>
            </a:r>
          </a:p>
          <a:p>
            <a:pPr algn="ctr"/>
            <a:r>
              <a:rPr lang="en-GB" sz="700" b="1" dirty="0" smtClean="0">
                <a:solidFill>
                  <a:srgbClr val="FF0000"/>
                </a:solidFill>
              </a:rPr>
              <a:t>The best adapted survives</a:t>
            </a:r>
            <a:endParaRPr lang="en-GB" sz="700" b="1" dirty="0">
              <a:solidFill>
                <a:srgbClr val="FF0000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6156176" y="2636912"/>
            <a:ext cx="576064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 rot="20867422">
            <a:off x="4626772" y="1223500"/>
            <a:ext cx="21530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 by Natural Selection</a:t>
            </a:r>
            <a:endParaRPr lang="en-GB" sz="1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644008" y="0"/>
            <a:ext cx="1800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 smtClean="0"/>
              <a:t>Lamarck - Inheritance of Acquired Characteristics</a:t>
            </a:r>
          </a:p>
          <a:p>
            <a:pPr algn="ctr"/>
            <a:r>
              <a:rPr lang="en-GB" sz="800" dirty="0" smtClean="0"/>
              <a:t>He suggested the more you do something the better you get at it. Useful changes are passed on.</a:t>
            </a:r>
          </a:p>
          <a:p>
            <a:pPr algn="ctr"/>
            <a:r>
              <a:rPr lang="en-GB" sz="800" b="1" dirty="0" smtClean="0"/>
              <a:t>Problems: </a:t>
            </a:r>
            <a:r>
              <a:rPr lang="en-GB" sz="800" dirty="0" smtClean="0"/>
              <a:t>He said people came from worms, they didn't like that . You can see that a father with big muscles doesn't mean a child with big muscles.</a:t>
            </a:r>
            <a:endParaRPr lang="en-GB" sz="800" dirty="0"/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5508104" y="1196752"/>
            <a:ext cx="0" cy="147316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572000" y="1196752"/>
            <a:ext cx="10801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 smtClean="0">
                <a:solidFill>
                  <a:srgbClr val="FF0000"/>
                </a:solidFill>
              </a:rPr>
              <a:t>An idea developed</a:t>
            </a:r>
            <a:endParaRPr lang="en-GB" sz="600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524328" y="-6745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7030A0"/>
                </a:solidFill>
              </a:rPr>
              <a:t>New traits/genes are caused by </a:t>
            </a:r>
            <a:r>
              <a:rPr lang="en-GB" sz="1000" b="1" dirty="0" smtClean="0">
                <a:solidFill>
                  <a:srgbClr val="7030A0"/>
                </a:solidFill>
              </a:rPr>
              <a:t>mutation of DNA</a:t>
            </a:r>
            <a:endParaRPr lang="en-GB" sz="1000" b="1" dirty="0">
              <a:solidFill>
                <a:srgbClr val="7030A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987824" y="249289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Classification</a:t>
            </a:r>
          </a:p>
          <a:p>
            <a:pPr algn="ctr"/>
            <a:r>
              <a:rPr lang="en-GB" sz="800" b="1" dirty="0" smtClean="0"/>
              <a:t>Grouping organisms according to their similarities.</a:t>
            </a:r>
            <a:endParaRPr lang="en-GB" sz="800" b="1" dirty="0"/>
          </a:p>
        </p:txBody>
      </p:sp>
      <p:pic>
        <p:nvPicPr>
          <p:cNvPr id="1032" name="Picture 8" descr="http://us.123rf.com/400wm/400/400/djdarkflower/djdarkflower1101/djdarkflower110100039/8678934-green-plant-in-a-flower-pot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43808" y="1988840"/>
            <a:ext cx="720080" cy="720080"/>
          </a:xfrm>
          <a:prstGeom prst="rect">
            <a:avLst/>
          </a:prstGeom>
          <a:noFill/>
        </p:spPr>
      </p:pic>
      <p:pic>
        <p:nvPicPr>
          <p:cNvPr id="32" name="Picture 10" descr="https://encrypted-tbn0.gstatic.com/images?q=tbn:ANd9GcQhnHemWHIaCbLoCA_8NSiR2p7u8Npc2cmYtGD0OvRI4k_qy14b4Q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499992" y="2150819"/>
            <a:ext cx="743593" cy="558101"/>
          </a:xfrm>
          <a:prstGeom prst="rect">
            <a:avLst/>
          </a:prstGeom>
          <a:noFill/>
        </p:spPr>
      </p:pic>
      <p:cxnSp>
        <p:nvCxnSpPr>
          <p:cNvPr id="74" name="Straight Arrow Connector 73"/>
          <p:cNvCxnSpPr/>
          <p:nvPr/>
        </p:nvCxnSpPr>
        <p:spPr>
          <a:xfrm flipH="1" flipV="1">
            <a:off x="3419872" y="2348880"/>
            <a:ext cx="576064" cy="14401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3995936" y="2348880"/>
            <a:ext cx="504056" cy="152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3491880" y="2132856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 smtClean="0"/>
              <a:t>Kingdoms split using into animals and plants</a:t>
            </a:r>
            <a:endParaRPr lang="en-GB" sz="600" dirty="0"/>
          </a:p>
        </p:txBody>
      </p:sp>
      <p:sp>
        <p:nvSpPr>
          <p:cNvPr id="79" name="TextBox 78"/>
          <p:cNvSpPr txBox="1"/>
          <p:nvPr/>
        </p:nvSpPr>
        <p:spPr>
          <a:xfrm>
            <a:off x="4427984" y="1916832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 smtClean="0">
                <a:solidFill>
                  <a:schemeClr val="accent1">
                    <a:lumMod val="75000"/>
                  </a:schemeClr>
                </a:solidFill>
              </a:rPr>
              <a:t>All animals share similarities</a:t>
            </a:r>
            <a:endParaRPr lang="en-GB" sz="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419872" y="1625025"/>
            <a:ext cx="12961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If we keep </a:t>
            </a:r>
            <a:r>
              <a:rPr lang="en-GB" sz="900" b="1" dirty="0" smtClean="0"/>
              <a:t>dividing and grouping organisms </a:t>
            </a:r>
            <a:r>
              <a:rPr lang="en-GB" sz="900" dirty="0" smtClean="0"/>
              <a:t>we get smaller groups.</a:t>
            </a:r>
            <a:endParaRPr lang="en-GB" sz="900" dirty="0"/>
          </a:p>
        </p:txBody>
      </p:sp>
      <p:sp>
        <p:nvSpPr>
          <p:cNvPr id="86" name="TextBox 85"/>
          <p:cNvSpPr txBox="1"/>
          <p:nvPr/>
        </p:nvSpPr>
        <p:spPr>
          <a:xfrm>
            <a:off x="3347864" y="119675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 smtClean="0"/>
              <a:t>Species are the smallest group. </a:t>
            </a:r>
            <a:r>
              <a:rPr lang="en-GB" sz="800" dirty="0" smtClean="0"/>
              <a:t>These animals are so similar they can </a:t>
            </a:r>
            <a:r>
              <a:rPr lang="en-GB" sz="800" b="1" dirty="0" smtClean="0"/>
              <a:t>interbreed.</a:t>
            </a:r>
            <a:endParaRPr lang="en-GB" sz="800" b="1" dirty="0"/>
          </a:p>
        </p:txBody>
      </p:sp>
    </p:spTree>
    <p:extLst>
      <p:ext uri="{BB962C8B-B14F-4D97-AF65-F5344CB8AC3E}">
        <p14:creationId xmlns:p14="http://schemas.microsoft.com/office/powerpoint/2010/main" val="393967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2940</Words>
  <Application>Microsoft Office PowerPoint</Application>
  <PresentationFormat>On-screen Show (4:3)</PresentationFormat>
  <Paragraphs>281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Biology Unit 1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Unit 1</dc:title>
  <dc:creator>Victoria Mann</dc:creator>
  <cp:lastModifiedBy>G.Smith</cp:lastModifiedBy>
  <cp:revision>77</cp:revision>
  <dcterms:created xsi:type="dcterms:W3CDTF">2013-03-19T18:50:05Z</dcterms:created>
  <dcterms:modified xsi:type="dcterms:W3CDTF">2014-05-23T08:38:59Z</dcterms:modified>
</cp:coreProperties>
</file>