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2" r:id="rId2"/>
    <p:sldId id="256" r:id="rId3"/>
    <p:sldId id="257" r:id="rId4"/>
    <p:sldId id="258" r:id="rId5"/>
    <p:sldId id="293" r:id="rId6"/>
    <p:sldId id="294" r:id="rId7"/>
    <p:sldId id="259" r:id="rId8"/>
    <p:sldId id="260" r:id="rId9"/>
    <p:sldId id="261" r:id="rId10"/>
    <p:sldId id="262" r:id="rId11"/>
    <p:sldId id="263" r:id="rId12"/>
    <p:sldId id="295" r:id="rId13"/>
    <p:sldId id="264" r:id="rId14"/>
    <p:sldId id="265" r:id="rId15"/>
    <p:sldId id="266" r:id="rId16"/>
    <p:sldId id="296" r:id="rId17"/>
    <p:sldId id="298" r:id="rId18"/>
    <p:sldId id="297" r:id="rId19"/>
    <p:sldId id="267" r:id="rId20"/>
    <p:sldId id="268" r:id="rId21"/>
    <p:sldId id="302" r:id="rId22"/>
    <p:sldId id="303" r:id="rId23"/>
    <p:sldId id="270" r:id="rId24"/>
    <p:sldId id="271" r:id="rId25"/>
    <p:sldId id="272" r:id="rId26"/>
    <p:sldId id="273" r:id="rId27"/>
    <p:sldId id="274" r:id="rId28"/>
    <p:sldId id="275" r:id="rId29"/>
    <p:sldId id="276" r:id="rId30"/>
    <p:sldId id="277" r:id="rId31"/>
    <p:sldId id="304" r:id="rId32"/>
    <p:sldId id="305" r:id="rId33"/>
    <p:sldId id="307" r:id="rId34"/>
    <p:sldId id="306" r:id="rId35"/>
    <p:sldId id="278" r:id="rId36"/>
    <p:sldId id="279" r:id="rId37"/>
    <p:sldId id="280" r:id="rId38"/>
    <p:sldId id="281" r:id="rId39"/>
    <p:sldId id="282" r:id="rId40"/>
    <p:sldId id="308" r:id="rId41"/>
    <p:sldId id="309" r:id="rId42"/>
    <p:sldId id="310" r:id="rId43"/>
    <p:sldId id="283" r:id="rId44"/>
    <p:sldId id="284" r:id="rId45"/>
    <p:sldId id="285" r:id="rId46"/>
    <p:sldId id="311" r:id="rId47"/>
    <p:sldId id="312" r:id="rId48"/>
    <p:sldId id="313" r:id="rId49"/>
    <p:sldId id="286" r:id="rId50"/>
    <p:sldId id="287" r:id="rId51"/>
    <p:sldId id="288" r:id="rId52"/>
    <p:sldId id="289" r:id="rId53"/>
    <p:sldId id="290" r:id="rId54"/>
    <p:sldId id="291" r:id="rId55"/>
    <p:sldId id="300" r:id="rId56"/>
    <p:sldId id="301" r:id="rId57"/>
    <p:sldId id="299" r:id="rId58"/>
    <p:sldId id="314" r:id="rId5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08" autoAdjust="0"/>
    <p:restoredTop sz="94494" autoAdjust="0"/>
  </p:normalViewPr>
  <p:slideViewPr>
    <p:cSldViewPr>
      <p:cViewPr>
        <p:scale>
          <a:sx n="60" d="100"/>
          <a:sy n="60" d="100"/>
        </p:scale>
        <p:origin x="-1638" y="-29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B86CC2FB-5047-4533-9883-6C8751189D16}" type="datetimeFigureOut">
              <a:rPr lang="en-GB" smtClean="0"/>
              <a:t>18/05/2014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B43CAFB-8C45-4A62-835D-8CE260E8158C}" type="slidenum">
              <a:rPr lang="en-GB" smtClean="0"/>
              <a:t>‹#›</a:t>
            </a:fld>
            <a:endParaRPr lang="en-GB"/>
          </a:p>
        </p:txBody>
      </p:sp>
    </p:spTree>
    <p:extLst>
      <p:ext uri="{BB962C8B-B14F-4D97-AF65-F5344CB8AC3E}">
        <p14:creationId xmlns:p14="http://schemas.microsoft.com/office/powerpoint/2010/main" val="1871883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86CC2FB-5047-4533-9883-6C8751189D16}" type="datetimeFigureOut">
              <a:rPr lang="en-GB" smtClean="0"/>
              <a:t>18/05/2014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B43CAFB-8C45-4A62-835D-8CE260E8158C}" type="slidenum">
              <a:rPr lang="en-GB" smtClean="0"/>
              <a:t>‹#›</a:t>
            </a:fld>
            <a:endParaRPr lang="en-GB"/>
          </a:p>
        </p:txBody>
      </p:sp>
    </p:spTree>
    <p:extLst>
      <p:ext uri="{BB962C8B-B14F-4D97-AF65-F5344CB8AC3E}">
        <p14:creationId xmlns:p14="http://schemas.microsoft.com/office/powerpoint/2010/main" val="11363715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86CC2FB-5047-4533-9883-6C8751189D16}" type="datetimeFigureOut">
              <a:rPr lang="en-GB" smtClean="0"/>
              <a:t>18/05/2014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B43CAFB-8C45-4A62-835D-8CE260E8158C}" type="slidenum">
              <a:rPr lang="en-GB" smtClean="0"/>
              <a:t>‹#›</a:t>
            </a:fld>
            <a:endParaRPr lang="en-GB"/>
          </a:p>
        </p:txBody>
      </p:sp>
    </p:spTree>
    <p:extLst>
      <p:ext uri="{BB962C8B-B14F-4D97-AF65-F5344CB8AC3E}">
        <p14:creationId xmlns:p14="http://schemas.microsoft.com/office/powerpoint/2010/main" val="20300150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86CC2FB-5047-4533-9883-6C8751189D16}" type="datetimeFigureOut">
              <a:rPr lang="en-GB" smtClean="0"/>
              <a:t>18/05/2014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B43CAFB-8C45-4A62-835D-8CE260E8158C}" type="slidenum">
              <a:rPr lang="en-GB" smtClean="0"/>
              <a:t>‹#›</a:t>
            </a:fld>
            <a:endParaRPr lang="en-GB"/>
          </a:p>
        </p:txBody>
      </p:sp>
    </p:spTree>
    <p:extLst>
      <p:ext uri="{BB962C8B-B14F-4D97-AF65-F5344CB8AC3E}">
        <p14:creationId xmlns:p14="http://schemas.microsoft.com/office/powerpoint/2010/main" val="30724565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86CC2FB-5047-4533-9883-6C8751189D16}" type="datetimeFigureOut">
              <a:rPr lang="en-GB" smtClean="0"/>
              <a:t>18/05/2014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B43CAFB-8C45-4A62-835D-8CE260E8158C}" type="slidenum">
              <a:rPr lang="en-GB" smtClean="0"/>
              <a:t>‹#›</a:t>
            </a:fld>
            <a:endParaRPr lang="en-GB"/>
          </a:p>
        </p:txBody>
      </p:sp>
    </p:spTree>
    <p:extLst>
      <p:ext uri="{BB962C8B-B14F-4D97-AF65-F5344CB8AC3E}">
        <p14:creationId xmlns:p14="http://schemas.microsoft.com/office/powerpoint/2010/main" val="6151074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B86CC2FB-5047-4533-9883-6C8751189D16}" type="datetimeFigureOut">
              <a:rPr lang="en-GB" smtClean="0"/>
              <a:t>18/05/2014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B43CAFB-8C45-4A62-835D-8CE260E8158C}" type="slidenum">
              <a:rPr lang="en-GB" smtClean="0"/>
              <a:t>‹#›</a:t>
            </a:fld>
            <a:endParaRPr lang="en-GB"/>
          </a:p>
        </p:txBody>
      </p:sp>
    </p:spTree>
    <p:extLst>
      <p:ext uri="{BB962C8B-B14F-4D97-AF65-F5344CB8AC3E}">
        <p14:creationId xmlns:p14="http://schemas.microsoft.com/office/powerpoint/2010/main" val="6158046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B86CC2FB-5047-4533-9883-6C8751189D16}" type="datetimeFigureOut">
              <a:rPr lang="en-GB" smtClean="0"/>
              <a:t>18/05/2014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B43CAFB-8C45-4A62-835D-8CE260E8158C}" type="slidenum">
              <a:rPr lang="en-GB" smtClean="0"/>
              <a:t>‹#›</a:t>
            </a:fld>
            <a:endParaRPr lang="en-GB"/>
          </a:p>
        </p:txBody>
      </p:sp>
    </p:spTree>
    <p:extLst>
      <p:ext uri="{BB962C8B-B14F-4D97-AF65-F5344CB8AC3E}">
        <p14:creationId xmlns:p14="http://schemas.microsoft.com/office/powerpoint/2010/main" val="15737246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B86CC2FB-5047-4533-9883-6C8751189D16}" type="datetimeFigureOut">
              <a:rPr lang="en-GB" smtClean="0"/>
              <a:t>18/05/2014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B43CAFB-8C45-4A62-835D-8CE260E8158C}" type="slidenum">
              <a:rPr lang="en-GB" smtClean="0"/>
              <a:t>‹#›</a:t>
            </a:fld>
            <a:endParaRPr lang="en-GB"/>
          </a:p>
        </p:txBody>
      </p:sp>
    </p:spTree>
    <p:extLst>
      <p:ext uri="{BB962C8B-B14F-4D97-AF65-F5344CB8AC3E}">
        <p14:creationId xmlns:p14="http://schemas.microsoft.com/office/powerpoint/2010/main" val="3724388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6CC2FB-5047-4533-9883-6C8751189D16}" type="datetimeFigureOut">
              <a:rPr lang="en-GB" smtClean="0"/>
              <a:t>18/05/2014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B43CAFB-8C45-4A62-835D-8CE260E8158C}" type="slidenum">
              <a:rPr lang="en-GB" smtClean="0"/>
              <a:t>‹#›</a:t>
            </a:fld>
            <a:endParaRPr lang="en-GB"/>
          </a:p>
        </p:txBody>
      </p:sp>
    </p:spTree>
    <p:extLst>
      <p:ext uri="{BB962C8B-B14F-4D97-AF65-F5344CB8AC3E}">
        <p14:creationId xmlns:p14="http://schemas.microsoft.com/office/powerpoint/2010/main" val="18781242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6CC2FB-5047-4533-9883-6C8751189D16}" type="datetimeFigureOut">
              <a:rPr lang="en-GB" smtClean="0"/>
              <a:t>18/05/2014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B43CAFB-8C45-4A62-835D-8CE260E8158C}" type="slidenum">
              <a:rPr lang="en-GB" smtClean="0"/>
              <a:t>‹#›</a:t>
            </a:fld>
            <a:endParaRPr lang="en-GB"/>
          </a:p>
        </p:txBody>
      </p:sp>
    </p:spTree>
    <p:extLst>
      <p:ext uri="{BB962C8B-B14F-4D97-AF65-F5344CB8AC3E}">
        <p14:creationId xmlns:p14="http://schemas.microsoft.com/office/powerpoint/2010/main" val="12968812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6CC2FB-5047-4533-9883-6C8751189D16}" type="datetimeFigureOut">
              <a:rPr lang="en-GB" smtClean="0"/>
              <a:t>18/05/2014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B43CAFB-8C45-4A62-835D-8CE260E8158C}" type="slidenum">
              <a:rPr lang="en-GB" smtClean="0"/>
              <a:t>‹#›</a:t>
            </a:fld>
            <a:endParaRPr lang="en-GB"/>
          </a:p>
        </p:txBody>
      </p:sp>
    </p:spTree>
    <p:extLst>
      <p:ext uri="{BB962C8B-B14F-4D97-AF65-F5344CB8AC3E}">
        <p14:creationId xmlns:p14="http://schemas.microsoft.com/office/powerpoint/2010/main" val="22147273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6CC2FB-5047-4533-9883-6C8751189D16}" type="datetimeFigureOut">
              <a:rPr lang="en-GB" smtClean="0"/>
              <a:t>18/05/2014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43CAFB-8C45-4A62-835D-8CE260E8158C}" type="slidenum">
              <a:rPr lang="en-GB" smtClean="0"/>
              <a:t>‹#›</a:t>
            </a:fld>
            <a:endParaRPr lang="en-GB"/>
          </a:p>
        </p:txBody>
      </p:sp>
    </p:spTree>
    <p:extLst>
      <p:ext uri="{BB962C8B-B14F-4D97-AF65-F5344CB8AC3E}">
        <p14:creationId xmlns:p14="http://schemas.microsoft.com/office/powerpoint/2010/main" val="1017538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www.google.co.uk/url?sa=i&amp;rct=j&amp;q=epithelial+cell+unlabelled&amp;source=images&amp;cd=&amp;cad=rja&amp;docid=GHb04muRcXX3cM&amp;tbnid=q8BdSV16GgKw8M:&amp;ved=0CAUQjRw&amp;url=http://www.webset-lms.com/vtct/Course.aspx?id=3885&amp;ei=43pFUfGOBIfH0QXUsoC4DA&amp;bvm=bv.43828540,d.d2k&amp;psig=AFQjCNHPMFnRe9OiPWWa4cp4pSMxgL5QHA&amp;ust=1363594273190353" TargetMode="Externa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www.google.co.uk/url?sa=i&amp;rct=j&amp;q=epithelial+cell+unlabelled&amp;source=images&amp;cd=&amp;cad=rja&amp;docid=GHb04muRcXX3cM&amp;tbnid=q8BdSV16GgKw8M:&amp;ved=0CAUQjRw&amp;url=http://www.webset-lms.com/vtct/Course.aspx?id=3885&amp;ei=43pFUfGOBIfH0QXUsoC4DA&amp;bvm=bv.43828540,d.d2k&amp;psig=AFQjCNHPMFnRe9OiPWWa4cp4pSMxgL5QHA&amp;ust=1363594273190353" TargetMode="Externa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www.google.co.uk/url?sa=i&amp;rct=j&amp;q=villi+and+microvilli&amp;source=images&amp;cd=&amp;cad=rja&amp;docid=Uto1tX8PuAmhaM&amp;tbnid=q2tm0ZmML9B65M:&amp;ved=0CAUQjRw&amp;url=http://www.daviddarling.info/encyclopedia/S/small_intestine.html&amp;ei=ZodFUd2TApCr0AW_1ICADQ&amp;bvm=bv.43828540,d.d2k&amp;psig=AFQjCNEEakeAaEMfUjY6C5EmNwJAT24pAA&amp;ust=1363597517678737" TargetMode="Externa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www.google.co.uk/url?sa=i&amp;rct=j&amp;q=breating+in&amp;source=images&amp;cd=&amp;cad=rja&amp;docid=1Ibbu--LqhlLrM&amp;tbnid=LjmZPAYeB0i3UM:&amp;ved=0CAUQjRw&amp;url=http://joygardnerteaches.blogspot.com/p/singing-anatomy-breath-vocal-folds.html&amp;ei=6o9FUYHCPMSS0QXNmYCwDw&amp;bvm=bv.43828540,d.d2k&amp;psig=AFQjCNH_H1kFWqxBjxeyfk_8k31y-ddoLw&amp;ust=1363599657375826" TargetMode="Externa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28.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9512" y="188640"/>
            <a:ext cx="8784976"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b="1" dirty="0" smtClean="0">
                <a:latin typeface="Arial" pitchFamily="34" charset="0"/>
                <a:cs typeface="Arial" pitchFamily="34" charset="0"/>
              </a:rPr>
              <a:t>Unit 1: Biology and Disease</a:t>
            </a:r>
            <a:endParaRPr lang="en-GB" b="1" dirty="0">
              <a:latin typeface="Arial" pitchFamily="34" charset="0"/>
              <a:cs typeface="Arial" pitchFamily="34" charset="0"/>
            </a:endParaRPr>
          </a:p>
        </p:txBody>
      </p:sp>
      <p:sp>
        <p:nvSpPr>
          <p:cNvPr id="5" name="TextBox 4"/>
          <p:cNvSpPr txBox="1"/>
          <p:nvPr/>
        </p:nvSpPr>
        <p:spPr>
          <a:xfrm>
            <a:off x="179512" y="764704"/>
            <a:ext cx="4608512" cy="203132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b="1" dirty="0" smtClean="0"/>
              <a:t>Chapters:</a:t>
            </a:r>
          </a:p>
          <a:p>
            <a:r>
              <a:rPr lang="en-GB" dirty="0" smtClean="0"/>
              <a:t>1 – Causes of disease</a:t>
            </a:r>
          </a:p>
          <a:p>
            <a:r>
              <a:rPr lang="en-GB" dirty="0" smtClean="0"/>
              <a:t>2 – Enzymes and the digestive system</a:t>
            </a:r>
          </a:p>
          <a:p>
            <a:r>
              <a:rPr lang="en-GB" dirty="0" smtClean="0"/>
              <a:t>3 – Cells and movement in and out of them</a:t>
            </a:r>
          </a:p>
          <a:p>
            <a:r>
              <a:rPr lang="en-GB" dirty="0" smtClean="0"/>
              <a:t>4 – Lungs and lung disease</a:t>
            </a:r>
          </a:p>
          <a:p>
            <a:r>
              <a:rPr lang="en-GB" dirty="0" smtClean="0"/>
              <a:t>5 – The heart and heart disease</a:t>
            </a:r>
            <a:endParaRPr lang="en-GB" dirty="0"/>
          </a:p>
          <a:p>
            <a:r>
              <a:rPr lang="en-GB" dirty="0" smtClean="0"/>
              <a:t>6 – Immunity</a:t>
            </a:r>
            <a:endParaRPr lang="en-GB" sz="1600" dirty="0"/>
          </a:p>
        </p:txBody>
      </p:sp>
      <p:sp>
        <p:nvSpPr>
          <p:cNvPr id="6" name="TextBox 5"/>
          <p:cNvSpPr txBox="1"/>
          <p:nvPr/>
        </p:nvSpPr>
        <p:spPr>
          <a:xfrm>
            <a:off x="4932040" y="1808927"/>
            <a:ext cx="4031952" cy="987101"/>
          </a:xfrm>
          <a:prstGeom prst="rect">
            <a:avLst/>
          </a:prstGeom>
        </p:spPr>
        <p:style>
          <a:lnRef idx="2">
            <a:schemeClr val="dk1"/>
          </a:lnRef>
          <a:fillRef idx="1">
            <a:schemeClr val="lt1"/>
          </a:fillRef>
          <a:effectRef idx="0">
            <a:schemeClr val="dk1"/>
          </a:effectRef>
          <a:fontRef idx="minor">
            <a:schemeClr val="dk1"/>
          </a:fontRef>
        </p:style>
        <p:txBody>
          <a:bodyPr wrap="square" rtlCol="0">
            <a:noAutofit/>
          </a:bodyPr>
          <a:lstStyle/>
          <a:p>
            <a:r>
              <a:rPr lang="en-GB" b="1" dirty="0" smtClean="0"/>
              <a:t>Length</a:t>
            </a:r>
            <a:r>
              <a:rPr lang="en-GB" b="1" dirty="0"/>
              <a:t>:</a:t>
            </a:r>
            <a:r>
              <a:rPr lang="en-GB" dirty="0" smtClean="0"/>
              <a:t> 1 hour and 15 minutes</a:t>
            </a:r>
          </a:p>
          <a:p>
            <a:r>
              <a:rPr lang="en-GB" b="1" dirty="0" smtClean="0"/>
              <a:t>Total marks:</a:t>
            </a:r>
            <a:r>
              <a:rPr lang="en-GB" dirty="0" smtClean="0"/>
              <a:t> 60</a:t>
            </a:r>
          </a:p>
          <a:p>
            <a:r>
              <a:rPr lang="en-GB" b="1" dirty="0" smtClean="0"/>
              <a:t>Percentage of AS/A2:</a:t>
            </a:r>
            <a:r>
              <a:rPr lang="en-GB" dirty="0" smtClean="0"/>
              <a:t> 33.3%/16.7%</a:t>
            </a:r>
          </a:p>
        </p:txBody>
      </p:sp>
      <p:sp>
        <p:nvSpPr>
          <p:cNvPr id="3" name="TextBox 2"/>
          <p:cNvSpPr txBox="1"/>
          <p:nvPr/>
        </p:nvSpPr>
        <p:spPr>
          <a:xfrm>
            <a:off x="179512" y="2924944"/>
            <a:ext cx="8784480" cy="3744416"/>
          </a:xfrm>
          <a:prstGeom prst="rect">
            <a:avLst/>
          </a:prstGeom>
        </p:spPr>
        <p:style>
          <a:lnRef idx="2">
            <a:schemeClr val="dk1"/>
          </a:lnRef>
          <a:fillRef idx="1">
            <a:schemeClr val="lt1"/>
          </a:fillRef>
          <a:effectRef idx="0">
            <a:schemeClr val="dk1"/>
          </a:effectRef>
          <a:fontRef idx="minor">
            <a:schemeClr val="dk1"/>
          </a:fontRef>
        </p:style>
        <p:txBody>
          <a:bodyPr wrap="square" rtlCol="0">
            <a:noAutofit/>
          </a:bodyPr>
          <a:lstStyle/>
          <a:p>
            <a:pPr algn="just"/>
            <a:r>
              <a:rPr lang="en-GB" b="1" dirty="0" smtClean="0"/>
              <a:t>Unit introduction:</a:t>
            </a:r>
          </a:p>
          <a:p>
            <a:pPr algn="just"/>
            <a:r>
              <a:rPr lang="en-US" sz="1600" dirty="0"/>
              <a:t>The digestive and gas exchange systems </a:t>
            </a:r>
            <a:r>
              <a:rPr lang="en-US" sz="1600" dirty="0" smtClean="0"/>
              <a:t>are examples </a:t>
            </a:r>
            <a:r>
              <a:rPr lang="en-US" sz="1600" dirty="0"/>
              <a:t>of systems in which humans </a:t>
            </a:r>
            <a:r>
              <a:rPr lang="en-US" sz="1600" dirty="0" smtClean="0"/>
              <a:t>and other </a:t>
            </a:r>
            <a:r>
              <a:rPr lang="en-US" sz="1600" dirty="0"/>
              <a:t>mammals exchange substances with </a:t>
            </a:r>
            <a:r>
              <a:rPr lang="en-US" sz="1600" dirty="0" smtClean="0"/>
              <a:t>their environment</a:t>
            </a:r>
            <a:r>
              <a:rPr lang="en-US" sz="1600" dirty="0"/>
              <a:t>. Substances are transported from </a:t>
            </a:r>
            <a:r>
              <a:rPr lang="en-US" sz="1600" dirty="0" smtClean="0"/>
              <a:t>one part </a:t>
            </a:r>
            <a:r>
              <a:rPr lang="en-US" sz="1600" dirty="0"/>
              <a:t>of the body to another by the blood system</a:t>
            </a:r>
            <a:r>
              <a:rPr lang="en-US" sz="1600" dirty="0" smtClean="0"/>
              <a:t>. An </a:t>
            </a:r>
            <a:r>
              <a:rPr lang="en-US" sz="1600" dirty="0"/>
              <a:t>appreciation of the physiology of these </a:t>
            </a:r>
            <a:r>
              <a:rPr lang="en-US" sz="1600" dirty="0" smtClean="0"/>
              <a:t>systems requires </a:t>
            </a:r>
            <a:r>
              <a:rPr lang="en-US" sz="1600" dirty="0"/>
              <a:t>candidates to understand basic </a:t>
            </a:r>
            <a:r>
              <a:rPr lang="en-US" sz="1600" dirty="0" smtClean="0"/>
              <a:t>principles including </a:t>
            </a:r>
            <a:r>
              <a:rPr lang="en-US" sz="1600" dirty="0"/>
              <a:t>the role of enzymes as biological catalysts</a:t>
            </a:r>
            <a:r>
              <a:rPr lang="en-US" sz="1600" dirty="0" smtClean="0"/>
              <a:t>, and </a:t>
            </a:r>
            <a:r>
              <a:rPr lang="en-US" sz="1600" dirty="0"/>
              <a:t>passive and active transport of </a:t>
            </a:r>
            <a:r>
              <a:rPr lang="en-US" sz="1600" dirty="0" smtClean="0"/>
              <a:t>substances </a:t>
            </a:r>
            <a:r>
              <a:rPr lang="en-GB" sz="1600" dirty="0" smtClean="0"/>
              <a:t>across </a:t>
            </a:r>
            <a:r>
              <a:rPr lang="en-GB" sz="1600" dirty="0"/>
              <a:t>biological membranes.</a:t>
            </a:r>
          </a:p>
          <a:p>
            <a:pPr algn="just"/>
            <a:r>
              <a:rPr lang="en-US" sz="1600" dirty="0" smtClean="0"/>
              <a:t>The </a:t>
            </a:r>
            <a:r>
              <a:rPr lang="en-US" sz="1600" dirty="0"/>
              <a:t>systems described in this unit, as well as </a:t>
            </a:r>
            <a:r>
              <a:rPr lang="en-US" sz="1600" dirty="0" smtClean="0"/>
              <a:t>others in </a:t>
            </a:r>
            <a:r>
              <a:rPr lang="en-US" sz="1600" dirty="0"/>
              <a:t>the body, </a:t>
            </a:r>
            <a:r>
              <a:rPr lang="en-US" sz="1600" dirty="0" smtClean="0"/>
              <a:t>may </a:t>
            </a:r>
            <a:r>
              <a:rPr lang="en-US" sz="1600" dirty="0"/>
              <a:t>be affected by disease. Some </a:t>
            </a:r>
            <a:r>
              <a:rPr lang="en-US" sz="1600" dirty="0" smtClean="0"/>
              <a:t>of these </a:t>
            </a:r>
            <a:r>
              <a:rPr lang="en-US" sz="1600" dirty="0"/>
              <a:t>diseases, such as cholera and tuberculosis</a:t>
            </a:r>
            <a:r>
              <a:rPr lang="en-US" sz="1600" dirty="0" smtClean="0"/>
              <a:t>, may </a:t>
            </a:r>
            <a:r>
              <a:rPr lang="en-US" sz="1600" dirty="0"/>
              <a:t>be caused by microorganisms. Other </a:t>
            </a:r>
            <a:r>
              <a:rPr lang="en-US" sz="1600" dirty="0" err="1" smtClean="0"/>
              <a:t>noncommunicable</a:t>
            </a:r>
            <a:r>
              <a:rPr lang="en-US" sz="1600" dirty="0" smtClean="0"/>
              <a:t> diseases </a:t>
            </a:r>
            <a:r>
              <a:rPr lang="en-US" sz="1600" dirty="0"/>
              <a:t>such as many of </a:t>
            </a:r>
            <a:r>
              <a:rPr lang="en-US" sz="1600" dirty="0" smtClean="0"/>
              <a:t>those affecting </a:t>
            </a:r>
            <a:r>
              <a:rPr lang="en-US" sz="1600" dirty="0"/>
              <a:t>heart and lung function also have </a:t>
            </a:r>
            <a:r>
              <a:rPr lang="en-US" sz="1600" dirty="0" smtClean="0"/>
              <a:t>a significant </a:t>
            </a:r>
            <a:r>
              <a:rPr lang="en-US" sz="1600" dirty="0"/>
              <a:t>impact on human health. </a:t>
            </a:r>
            <a:r>
              <a:rPr lang="en-US" sz="1600" dirty="0" smtClean="0"/>
              <a:t>Knowledge of </a:t>
            </a:r>
            <a:r>
              <a:rPr lang="en-US" sz="1600" dirty="0"/>
              <a:t>basic physiology allows us not only to </a:t>
            </a:r>
            <a:r>
              <a:rPr lang="en-US" sz="1600" dirty="0" smtClean="0"/>
              <a:t>explain symptoms </a:t>
            </a:r>
            <a:r>
              <a:rPr lang="en-US" sz="1600" dirty="0"/>
              <a:t>but also to interpret data relating to </a:t>
            </a:r>
            <a:r>
              <a:rPr lang="en-US" sz="1600" dirty="0" smtClean="0"/>
              <a:t>risk </a:t>
            </a:r>
            <a:r>
              <a:rPr lang="en-GB" sz="1600" dirty="0" smtClean="0"/>
              <a:t>factors.</a:t>
            </a:r>
          </a:p>
          <a:p>
            <a:pPr algn="just"/>
            <a:r>
              <a:rPr lang="en-US" sz="1600" dirty="0" smtClean="0"/>
              <a:t>The </a:t>
            </a:r>
            <a:r>
              <a:rPr lang="en-US" sz="1600" dirty="0"/>
              <a:t>blood has a number of defensive </a:t>
            </a:r>
            <a:r>
              <a:rPr lang="en-US" sz="1600" dirty="0" smtClean="0"/>
              <a:t>functions which</a:t>
            </a:r>
            <a:r>
              <a:rPr lang="en-US" sz="1600" dirty="0"/>
              <a:t>, together with drugs such as antibiotics, </a:t>
            </a:r>
            <a:r>
              <a:rPr lang="en-US" sz="1600" dirty="0" smtClean="0"/>
              <a:t>help to </a:t>
            </a:r>
            <a:r>
              <a:rPr lang="en-US" sz="1600" dirty="0"/>
              <a:t>limit the spread and effects of disease.</a:t>
            </a:r>
            <a:endParaRPr lang="en-GB" sz="1600" dirty="0"/>
          </a:p>
        </p:txBody>
      </p:sp>
    </p:spTree>
    <p:extLst>
      <p:ext uri="{BB962C8B-B14F-4D97-AF65-F5344CB8AC3E}">
        <p14:creationId xmlns:p14="http://schemas.microsoft.com/office/powerpoint/2010/main" val="27832768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9512" y="188640"/>
            <a:ext cx="8784976"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b="1" dirty="0" smtClean="0">
                <a:latin typeface="Arial" pitchFamily="34" charset="0"/>
                <a:cs typeface="Arial" pitchFamily="34" charset="0"/>
              </a:rPr>
              <a:t>Unit 1: Chapter 2: Enzymes and the digestive system</a:t>
            </a:r>
            <a:endParaRPr lang="en-GB" b="1" dirty="0">
              <a:latin typeface="Arial" pitchFamily="34" charset="0"/>
              <a:cs typeface="Arial" pitchFamily="34" charset="0"/>
            </a:endParaRPr>
          </a:p>
        </p:txBody>
      </p:sp>
      <p:sp>
        <p:nvSpPr>
          <p:cNvPr id="7" name="TextBox 6"/>
          <p:cNvSpPr txBox="1"/>
          <p:nvPr/>
        </p:nvSpPr>
        <p:spPr>
          <a:xfrm>
            <a:off x="179512" y="788511"/>
            <a:ext cx="5436000" cy="120032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600" dirty="0" smtClean="0"/>
              <a:t>2.4 Carbohydrate digestion:</a:t>
            </a:r>
          </a:p>
          <a:p>
            <a:r>
              <a:rPr lang="en-GB" sz="1400" dirty="0" smtClean="0"/>
              <a:t>How does salivary amylase act in the mouth to hydrolyse starch?</a:t>
            </a:r>
          </a:p>
          <a:p>
            <a:r>
              <a:rPr lang="en-GB" sz="1400" dirty="0" smtClean="0"/>
              <a:t>How is starch digestion completed in the small intestine?</a:t>
            </a:r>
          </a:p>
          <a:p>
            <a:r>
              <a:rPr lang="en-GB" sz="1400" dirty="0" smtClean="0"/>
              <a:t>How are the disaccharides digested?</a:t>
            </a:r>
          </a:p>
          <a:p>
            <a:r>
              <a:rPr lang="en-GB" sz="1400" dirty="0" smtClean="0"/>
              <a:t>What is lactose intolerance?</a:t>
            </a:r>
          </a:p>
        </p:txBody>
      </p:sp>
      <p:sp>
        <p:nvSpPr>
          <p:cNvPr id="2" name="TextBox 1"/>
          <p:cNvSpPr txBox="1"/>
          <p:nvPr/>
        </p:nvSpPr>
        <p:spPr>
          <a:xfrm>
            <a:off x="5796136" y="788511"/>
            <a:ext cx="3168352" cy="1200330"/>
          </a:xfrm>
          <a:prstGeom prst="rect">
            <a:avLst/>
          </a:prstGeom>
        </p:spPr>
        <p:style>
          <a:lnRef idx="2">
            <a:schemeClr val="dk1"/>
          </a:lnRef>
          <a:fillRef idx="1">
            <a:schemeClr val="lt1"/>
          </a:fillRef>
          <a:effectRef idx="0">
            <a:schemeClr val="dk1"/>
          </a:effectRef>
          <a:fontRef idx="minor">
            <a:schemeClr val="dk1"/>
          </a:fontRef>
        </p:style>
        <p:txBody>
          <a:bodyPr wrap="square" rtlCol="0">
            <a:noAutofit/>
          </a:bodyPr>
          <a:lstStyle/>
          <a:p>
            <a:r>
              <a:rPr lang="en-GB" sz="1600" dirty="0" smtClean="0"/>
              <a:t>Key words:</a:t>
            </a:r>
          </a:p>
          <a:p>
            <a:r>
              <a:rPr lang="en-GB" sz="1400" dirty="0" smtClean="0"/>
              <a:t>amylase;</a:t>
            </a:r>
            <a:r>
              <a:rPr lang="en-GB" sz="1400" dirty="0"/>
              <a:t> maltase</a:t>
            </a:r>
            <a:r>
              <a:rPr lang="en-GB" sz="1400" dirty="0" smtClean="0"/>
              <a:t>; </a:t>
            </a:r>
            <a:r>
              <a:rPr lang="en-GB" sz="1400" dirty="0"/>
              <a:t>lactase;</a:t>
            </a:r>
            <a:r>
              <a:rPr lang="en-GB" sz="1400" dirty="0" smtClean="0"/>
              <a:t> </a:t>
            </a:r>
            <a:r>
              <a:rPr lang="en-GB" sz="1400" dirty="0"/>
              <a:t>pancreatic amylase; </a:t>
            </a:r>
            <a:r>
              <a:rPr lang="en-GB" sz="1400" dirty="0" smtClean="0"/>
              <a:t>salivary amylase; </a:t>
            </a:r>
            <a:r>
              <a:rPr lang="en-GB" sz="1400" dirty="0" err="1" smtClean="0"/>
              <a:t>sucrase</a:t>
            </a:r>
            <a:endParaRPr lang="en-GB" sz="14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5012" y="2501602"/>
            <a:ext cx="1905000" cy="409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79512" y="2208346"/>
            <a:ext cx="5435999" cy="4389006"/>
          </a:xfrm>
          <a:prstGeom prst="rect">
            <a:avLst/>
          </a:prstGeom>
          <a:noFill/>
        </p:spPr>
        <p:style>
          <a:lnRef idx="2">
            <a:schemeClr val="dk1"/>
          </a:lnRef>
          <a:fillRef idx="1">
            <a:schemeClr val="lt1"/>
          </a:fillRef>
          <a:effectRef idx="0">
            <a:schemeClr val="dk1"/>
          </a:effectRef>
          <a:fontRef idx="minor">
            <a:schemeClr val="dk1"/>
          </a:fontRef>
        </p:style>
        <p:txBody>
          <a:bodyPr wrap="square" rtlCol="0">
            <a:noAutofit/>
          </a:bodyPr>
          <a:lstStyle/>
          <a:p>
            <a:r>
              <a:rPr lang="en-GB" sz="1600" dirty="0" smtClean="0"/>
              <a:t>Label the parts of the digestive system; the enzymes they produce and explain their role in the digestion of starch:</a:t>
            </a:r>
            <a:endParaRPr lang="en-GB" sz="1600" dirty="0"/>
          </a:p>
        </p:txBody>
      </p:sp>
      <p:sp>
        <p:nvSpPr>
          <p:cNvPr id="5" name="Rectangle 4"/>
          <p:cNvSpPr/>
          <p:nvPr/>
        </p:nvSpPr>
        <p:spPr>
          <a:xfrm>
            <a:off x="5796136" y="4584610"/>
            <a:ext cx="3168352" cy="2012742"/>
          </a:xfrm>
          <a:prstGeom prst="rect">
            <a:avLst/>
          </a:prstGeom>
        </p:spPr>
        <p:style>
          <a:lnRef idx="2">
            <a:schemeClr val="dk1"/>
          </a:lnRef>
          <a:fillRef idx="1">
            <a:schemeClr val="lt1"/>
          </a:fillRef>
          <a:effectRef idx="0">
            <a:schemeClr val="dk1"/>
          </a:effectRef>
          <a:fontRef idx="minor">
            <a:schemeClr val="dk1"/>
          </a:fontRef>
        </p:style>
        <p:txBody>
          <a:bodyPr wrap="square">
            <a:noAutofit/>
          </a:bodyPr>
          <a:lstStyle/>
          <a:p>
            <a:r>
              <a:rPr lang="en-GB" sz="1600" dirty="0"/>
              <a:t>What is lactose intolerance?</a:t>
            </a:r>
          </a:p>
        </p:txBody>
      </p:sp>
      <p:sp>
        <p:nvSpPr>
          <p:cNvPr id="8" name="Rectangle 7"/>
          <p:cNvSpPr/>
          <p:nvPr/>
        </p:nvSpPr>
        <p:spPr>
          <a:xfrm>
            <a:off x="5796136" y="2204863"/>
            <a:ext cx="3168352" cy="2197985"/>
          </a:xfrm>
          <a:prstGeom prst="rect">
            <a:avLst/>
          </a:prstGeom>
        </p:spPr>
        <p:style>
          <a:lnRef idx="2">
            <a:schemeClr val="dk1"/>
          </a:lnRef>
          <a:fillRef idx="1">
            <a:schemeClr val="lt1"/>
          </a:fillRef>
          <a:effectRef idx="0">
            <a:schemeClr val="dk1"/>
          </a:effectRef>
          <a:fontRef idx="minor">
            <a:schemeClr val="dk1"/>
          </a:fontRef>
        </p:style>
        <p:txBody>
          <a:bodyPr wrap="square">
            <a:noAutofit/>
          </a:bodyPr>
          <a:lstStyle/>
          <a:p>
            <a:r>
              <a:rPr lang="en-GB" sz="1600" dirty="0" smtClean="0"/>
              <a:t>How is sucrose digested?</a:t>
            </a:r>
          </a:p>
          <a:p>
            <a:endParaRPr lang="en-GB" sz="1600" dirty="0"/>
          </a:p>
          <a:p>
            <a:endParaRPr lang="en-GB" sz="1600" dirty="0" smtClean="0"/>
          </a:p>
          <a:p>
            <a:endParaRPr lang="en-GB" sz="1600" dirty="0"/>
          </a:p>
          <a:p>
            <a:r>
              <a:rPr lang="en-GB" sz="1600" dirty="0" smtClean="0"/>
              <a:t>How is lactose digested?</a:t>
            </a:r>
            <a:endParaRPr lang="en-GB" sz="1600" dirty="0"/>
          </a:p>
        </p:txBody>
      </p:sp>
    </p:spTree>
    <p:extLst>
      <p:ext uri="{BB962C8B-B14F-4D97-AF65-F5344CB8AC3E}">
        <p14:creationId xmlns:p14="http://schemas.microsoft.com/office/powerpoint/2010/main" val="19391982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139952" y="2862064"/>
            <a:ext cx="4821529" cy="3735288"/>
          </a:xfrm>
          <a:prstGeom prst="rect">
            <a:avLst/>
          </a:prstGeom>
          <a:noFill/>
        </p:spPr>
        <p:style>
          <a:lnRef idx="2">
            <a:schemeClr val="dk1"/>
          </a:lnRef>
          <a:fillRef idx="1">
            <a:schemeClr val="lt1"/>
          </a:fillRef>
          <a:effectRef idx="0">
            <a:schemeClr val="dk1"/>
          </a:effectRef>
          <a:fontRef idx="minor">
            <a:schemeClr val="dk1"/>
          </a:fontRef>
        </p:style>
        <p:txBody>
          <a:bodyPr wrap="square" rtlCol="0">
            <a:noAutofit/>
          </a:bodyPr>
          <a:lstStyle/>
          <a:p>
            <a:r>
              <a:rPr lang="en-GB" sz="1600" dirty="0" smtClean="0"/>
              <a:t>Label the diagram to show the formation of a polypeptide bond:</a:t>
            </a:r>
            <a:endParaRPr lang="en-GB" sz="1600" dirty="0"/>
          </a:p>
        </p:txBody>
      </p:sp>
      <p:sp>
        <p:nvSpPr>
          <p:cNvPr id="4" name="TextBox 3"/>
          <p:cNvSpPr txBox="1"/>
          <p:nvPr/>
        </p:nvSpPr>
        <p:spPr>
          <a:xfrm>
            <a:off x="179512" y="188640"/>
            <a:ext cx="8784976"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b="1" dirty="0" smtClean="0">
                <a:latin typeface="Arial" pitchFamily="34" charset="0"/>
                <a:cs typeface="Arial" pitchFamily="34" charset="0"/>
              </a:rPr>
              <a:t>Unit 1: Chapter 2: Enzymes and the digestive system</a:t>
            </a:r>
            <a:endParaRPr lang="en-GB" b="1" dirty="0">
              <a:latin typeface="Arial" pitchFamily="34" charset="0"/>
              <a:cs typeface="Arial" pitchFamily="34" charset="0"/>
            </a:endParaRPr>
          </a:p>
        </p:txBody>
      </p:sp>
      <p:sp>
        <p:nvSpPr>
          <p:cNvPr id="7" name="TextBox 6"/>
          <p:cNvSpPr txBox="1"/>
          <p:nvPr/>
        </p:nvSpPr>
        <p:spPr>
          <a:xfrm>
            <a:off x="179512" y="788511"/>
            <a:ext cx="5436000" cy="1848400"/>
          </a:xfrm>
          <a:prstGeom prst="rect">
            <a:avLst/>
          </a:prstGeom>
        </p:spPr>
        <p:style>
          <a:lnRef idx="2">
            <a:schemeClr val="dk1"/>
          </a:lnRef>
          <a:fillRef idx="1">
            <a:schemeClr val="lt1"/>
          </a:fillRef>
          <a:effectRef idx="0">
            <a:schemeClr val="dk1"/>
          </a:effectRef>
          <a:fontRef idx="minor">
            <a:schemeClr val="dk1"/>
          </a:fontRef>
        </p:style>
        <p:txBody>
          <a:bodyPr wrap="square" rtlCol="0">
            <a:noAutofit/>
          </a:bodyPr>
          <a:lstStyle/>
          <a:p>
            <a:r>
              <a:rPr lang="en-GB" sz="1600" dirty="0" smtClean="0"/>
              <a:t>2.5 Proteins:</a:t>
            </a:r>
          </a:p>
          <a:p>
            <a:r>
              <a:rPr lang="en-GB" sz="1400" dirty="0" smtClean="0"/>
              <a:t>How are amino acids linked to for polypeptides – the primary structure of proteins?</a:t>
            </a:r>
          </a:p>
          <a:p>
            <a:r>
              <a:rPr lang="en-GB" sz="1400" dirty="0" smtClean="0"/>
              <a:t>How are polypeptides arranged to form the secondary structure and then the tertiary structure of a protein?</a:t>
            </a:r>
          </a:p>
          <a:p>
            <a:r>
              <a:rPr lang="en-GB" sz="1400" dirty="0" smtClean="0"/>
              <a:t>How is the quaternary structure of a protein formed?</a:t>
            </a:r>
          </a:p>
          <a:p>
            <a:r>
              <a:rPr lang="en-GB" sz="1400" dirty="0" smtClean="0"/>
              <a:t>How are proteins identified?</a:t>
            </a:r>
          </a:p>
        </p:txBody>
      </p:sp>
      <p:sp>
        <p:nvSpPr>
          <p:cNvPr id="2" name="TextBox 1"/>
          <p:cNvSpPr txBox="1"/>
          <p:nvPr/>
        </p:nvSpPr>
        <p:spPr>
          <a:xfrm>
            <a:off x="5796136" y="788510"/>
            <a:ext cx="3168352" cy="1848401"/>
          </a:xfrm>
          <a:prstGeom prst="rect">
            <a:avLst/>
          </a:prstGeom>
        </p:spPr>
        <p:style>
          <a:lnRef idx="2">
            <a:schemeClr val="dk1"/>
          </a:lnRef>
          <a:fillRef idx="1">
            <a:schemeClr val="lt1"/>
          </a:fillRef>
          <a:effectRef idx="0">
            <a:schemeClr val="dk1"/>
          </a:effectRef>
          <a:fontRef idx="minor">
            <a:schemeClr val="dk1"/>
          </a:fontRef>
        </p:style>
        <p:txBody>
          <a:bodyPr wrap="square" rtlCol="0">
            <a:noAutofit/>
          </a:bodyPr>
          <a:lstStyle/>
          <a:p>
            <a:r>
              <a:rPr lang="en-GB" sz="1600" dirty="0" smtClean="0"/>
              <a:t>Key words: </a:t>
            </a:r>
            <a:r>
              <a:rPr lang="en-GB" sz="1400" dirty="0" smtClean="0"/>
              <a:t>alpha-helix; amino </a:t>
            </a:r>
            <a:r>
              <a:rPr lang="en-GB" sz="1400" dirty="0"/>
              <a:t>acid</a:t>
            </a:r>
            <a:r>
              <a:rPr lang="en-GB" sz="1400" dirty="0" smtClean="0"/>
              <a:t>; </a:t>
            </a:r>
            <a:r>
              <a:rPr lang="el-GR" sz="1400" dirty="0" smtClean="0">
                <a:latin typeface="Arial"/>
                <a:cs typeface="Arial"/>
              </a:rPr>
              <a:t>β</a:t>
            </a:r>
            <a:r>
              <a:rPr lang="en-GB" sz="1400" dirty="0" smtClean="0">
                <a:latin typeface="Arial"/>
                <a:cs typeface="Arial"/>
              </a:rPr>
              <a:t>-pleated sheet;</a:t>
            </a:r>
            <a:r>
              <a:rPr lang="en-GB" sz="1400" dirty="0" smtClean="0"/>
              <a:t> </a:t>
            </a:r>
            <a:r>
              <a:rPr lang="en-GB" sz="1400" dirty="0"/>
              <a:t>biuret test;</a:t>
            </a:r>
            <a:r>
              <a:rPr lang="en-GB" sz="1400" dirty="0" smtClean="0"/>
              <a:t> </a:t>
            </a:r>
            <a:r>
              <a:rPr lang="en-GB" sz="1400" dirty="0"/>
              <a:t>dipeptide</a:t>
            </a:r>
            <a:r>
              <a:rPr lang="en-GB" sz="1400" dirty="0" smtClean="0"/>
              <a:t>; disulphide bonds; ionic bonds; hydrogen bonds; </a:t>
            </a:r>
            <a:r>
              <a:rPr lang="en-GB" sz="1400" dirty="0"/>
              <a:t>peptide bond</a:t>
            </a:r>
            <a:r>
              <a:rPr lang="en-GB" sz="1400" dirty="0" smtClean="0"/>
              <a:t>; polymerisation; </a:t>
            </a:r>
            <a:r>
              <a:rPr lang="en-GB" sz="1400" dirty="0"/>
              <a:t>polypeptide; primary structure; protein</a:t>
            </a:r>
            <a:r>
              <a:rPr lang="en-GB" sz="1400" dirty="0" smtClean="0"/>
              <a:t>; quaternary structure; </a:t>
            </a:r>
            <a:r>
              <a:rPr lang="en-GB" sz="1400" dirty="0"/>
              <a:t>secondary structure; tertiary structure;</a:t>
            </a:r>
            <a:r>
              <a:rPr lang="en-GB" sz="1400" dirty="0" smtClean="0"/>
              <a:t> </a:t>
            </a:r>
            <a:endParaRPr lang="en-GB" sz="1400" dirty="0"/>
          </a:p>
        </p:txBody>
      </p:sp>
      <p:sp>
        <p:nvSpPr>
          <p:cNvPr id="3" name="TextBox 2"/>
          <p:cNvSpPr txBox="1"/>
          <p:nvPr/>
        </p:nvSpPr>
        <p:spPr>
          <a:xfrm>
            <a:off x="196235" y="2862064"/>
            <a:ext cx="3727693" cy="1431032"/>
          </a:xfrm>
          <a:prstGeom prst="rect">
            <a:avLst/>
          </a:prstGeom>
        </p:spPr>
        <p:style>
          <a:lnRef idx="2">
            <a:schemeClr val="dk1"/>
          </a:lnRef>
          <a:fillRef idx="1">
            <a:schemeClr val="lt1"/>
          </a:fillRef>
          <a:effectRef idx="0">
            <a:schemeClr val="dk1"/>
          </a:effectRef>
          <a:fontRef idx="minor">
            <a:schemeClr val="dk1"/>
          </a:fontRef>
        </p:style>
        <p:txBody>
          <a:bodyPr wrap="square" rtlCol="0">
            <a:noAutofit/>
          </a:bodyPr>
          <a:lstStyle/>
          <a:p>
            <a:r>
              <a:rPr lang="en-GB" sz="1600" dirty="0" smtClean="0"/>
              <a:t>Draw and label an amino acid:</a:t>
            </a:r>
          </a:p>
          <a:p>
            <a:endParaRPr lang="en-GB" sz="1600" dirty="0"/>
          </a:p>
          <a:p>
            <a:endParaRPr lang="en-GB" sz="1600" dirty="0" smtClean="0"/>
          </a:p>
          <a:p>
            <a:endParaRPr lang="en-GB" sz="1600" dirty="0"/>
          </a:p>
          <a:p>
            <a:endParaRPr lang="en-GB" sz="1600" dirty="0"/>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3968" y="3645024"/>
            <a:ext cx="4581525" cy="267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196235" y="4535249"/>
            <a:ext cx="3727693" cy="206210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600" dirty="0" smtClean="0"/>
              <a:t>What is the test for proteins and what results would you expect?</a:t>
            </a:r>
          </a:p>
          <a:p>
            <a:endParaRPr lang="en-GB" sz="1600" dirty="0"/>
          </a:p>
          <a:p>
            <a:endParaRPr lang="en-GB" sz="1600" dirty="0" smtClean="0"/>
          </a:p>
          <a:p>
            <a:endParaRPr lang="en-GB" sz="1600" dirty="0"/>
          </a:p>
          <a:p>
            <a:endParaRPr lang="en-GB" sz="1600" dirty="0" smtClean="0"/>
          </a:p>
          <a:p>
            <a:endParaRPr lang="en-GB" sz="1600" dirty="0"/>
          </a:p>
          <a:p>
            <a:endParaRPr lang="en-GB" sz="1600" dirty="0"/>
          </a:p>
        </p:txBody>
      </p:sp>
    </p:spTree>
    <p:extLst>
      <p:ext uri="{BB962C8B-B14F-4D97-AF65-F5344CB8AC3E}">
        <p14:creationId xmlns:p14="http://schemas.microsoft.com/office/powerpoint/2010/main" val="2370376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419872" y="2862064"/>
            <a:ext cx="2592288" cy="3735288"/>
          </a:xfrm>
          <a:prstGeom prst="rect">
            <a:avLst/>
          </a:prstGeom>
          <a:noFill/>
        </p:spPr>
        <p:style>
          <a:lnRef idx="2">
            <a:schemeClr val="dk1"/>
          </a:lnRef>
          <a:fillRef idx="1">
            <a:schemeClr val="lt1"/>
          </a:fillRef>
          <a:effectRef idx="0">
            <a:schemeClr val="dk1"/>
          </a:effectRef>
          <a:fontRef idx="minor">
            <a:schemeClr val="dk1"/>
          </a:fontRef>
        </p:style>
        <p:txBody>
          <a:bodyPr wrap="square" rtlCol="0">
            <a:noAutofit/>
          </a:bodyPr>
          <a:lstStyle/>
          <a:p>
            <a:r>
              <a:rPr lang="en-GB" sz="1600" dirty="0" smtClean="0"/>
              <a:t>Draw the tertiary structure of a protein:</a:t>
            </a:r>
            <a:endParaRPr lang="en-GB" sz="1600" dirty="0"/>
          </a:p>
        </p:txBody>
      </p:sp>
      <p:sp>
        <p:nvSpPr>
          <p:cNvPr id="4" name="TextBox 3"/>
          <p:cNvSpPr txBox="1"/>
          <p:nvPr/>
        </p:nvSpPr>
        <p:spPr>
          <a:xfrm>
            <a:off x="179512" y="188640"/>
            <a:ext cx="8784976"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b="1" dirty="0" smtClean="0">
                <a:latin typeface="Arial" pitchFamily="34" charset="0"/>
                <a:cs typeface="Arial" pitchFamily="34" charset="0"/>
              </a:rPr>
              <a:t>Unit 1: Chapter 2: Enzymes and the digestive system</a:t>
            </a:r>
            <a:endParaRPr lang="en-GB" b="1" dirty="0">
              <a:latin typeface="Arial" pitchFamily="34" charset="0"/>
              <a:cs typeface="Arial" pitchFamily="34" charset="0"/>
            </a:endParaRPr>
          </a:p>
        </p:txBody>
      </p:sp>
      <p:sp>
        <p:nvSpPr>
          <p:cNvPr id="7" name="TextBox 6"/>
          <p:cNvSpPr txBox="1"/>
          <p:nvPr/>
        </p:nvSpPr>
        <p:spPr>
          <a:xfrm>
            <a:off x="179512" y="788511"/>
            <a:ext cx="5436000" cy="1848400"/>
          </a:xfrm>
          <a:prstGeom prst="rect">
            <a:avLst/>
          </a:prstGeom>
        </p:spPr>
        <p:style>
          <a:lnRef idx="2">
            <a:schemeClr val="dk1"/>
          </a:lnRef>
          <a:fillRef idx="1">
            <a:schemeClr val="lt1"/>
          </a:fillRef>
          <a:effectRef idx="0">
            <a:schemeClr val="dk1"/>
          </a:effectRef>
          <a:fontRef idx="minor">
            <a:schemeClr val="dk1"/>
          </a:fontRef>
        </p:style>
        <p:txBody>
          <a:bodyPr wrap="square" rtlCol="0">
            <a:noAutofit/>
          </a:bodyPr>
          <a:lstStyle/>
          <a:p>
            <a:r>
              <a:rPr lang="en-GB" sz="1600" dirty="0" smtClean="0"/>
              <a:t>2.5 Proteins:</a:t>
            </a:r>
          </a:p>
          <a:p>
            <a:r>
              <a:rPr lang="en-GB" sz="1400" dirty="0" smtClean="0"/>
              <a:t>How are amino acids linked to for polypeptides – the primary structure of proteins?</a:t>
            </a:r>
          </a:p>
          <a:p>
            <a:r>
              <a:rPr lang="en-GB" sz="1400" dirty="0" smtClean="0"/>
              <a:t>How are polypeptides arranged to form the secondary structure and then the tertiary structure of a protein?</a:t>
            </a:r>
          </a:p>
          <a:p>
            <a:r>
              <a:rPr lang="en-GB" sz="1400" dirty="0" smtClean="0"/>
              <a:t>How is the quaternary structure of a protein formed?</a:t>
            </a:r>
          </a:p>
          <a:p>
            <a:r>
              <a:rPr lang="en-GB" sz="1400" dirty="0" smtClean="0"/>
              <a:t>How are proteins identified?</a:t>
            </a:r>
          </a:p>
        </p:txBody>
      </p:sp>
      <p:sp>
        <p:nvSpPr>
          <p:cNvPr id="2" name="TextBox 1"/>
          <p:cNvSpPr txBox="1"/>
          <p:nvPr/>
        </p:nvSpPr>
        <p:spPr>
          <a:xfrm>
            <a:off x="5796136" y="788510"/>
            <a:ext cx="3168352" cy="1848401"/>
          </a:xfrm>
          <a:prstGeom prst="rect">
            <a:avLst/>
          </a:prstGeom>
        </p:spPr>
        <p:style>
          <a:lnRef idx="2">
            <a:schemeClr val="dk1"/>
          </a:lnRef>
          <a:fillRef idx="1">
            <a:schemeClr val="lt1"/>
          </a:fillRef>
          <a:effectRef idx="0">
            <a:schemeClr val="dk1"/>
          </a:effectRef>
          <a:fontRef idx="minor">
            <a:schemeClr val="dk1"/>
          </a:fontRef>
        </p:style>
        <p:txBody>
          <a:bodyPr wrap="square" rtlCol="0">
            <a:noAutofit/>
          </a:bodyPr>
          <a:lstStyle/>
          <a:p>
            <a:r>
              <a:rPr lang="en-GB" sz="1600" dirty="0" smtClean="0"/>
              <a:t>Key words: </a:t>
            </a:r>
            <a:r>
              <a:rPr lang="en-GB" sz="1400" dirty="0" smtClean="0"/>
              <a:t>alpha-helix; amino </a:t>
            </a:r>
            <a:r>
              <a:rPr lang="en-GB" sz="1400" dirty="0"/>
              <a:t>acid</a:t>
            </a:r>
            <a:r>
              <a:rPr lang="en-GB" sz="1400" dirty="0" smtClean="0"/>
              <a:t>; </a:t>
            </a:r>
            <a:r>
              <a:rPr lang="el-GR" sz="1400" dirty="0" smtClean="0">
                <a:latin typeface="Arial"/>
                <a:cs typeface="Arial"/>
              </a:rPr>
              <a:t>β</a:t>
            </a:r>
            <a:r>
              <a:rPr lang="en-GB" sz="1400" dirty="0" smtClean="0">
                <a:latin typeface="Arial"/>
                <a:cs typeface="Arial"/>
              </a:rPr>
              <a:t>-pleated sheet;</a:t>
            </a:r>
            <a:r>
              <a:rPr lang="en-GB" sz="1400" dirty="0" smtClean="0"/>
              <a:t> </a:t>
            </a:r>
            <a:r>
              <a:rPr lang="en-GB" sz="1400" dirty="0"/>
              <a:t>biuret test;</a:t>
            </a:r>
            <a:r>
              <a:rPr lang="en-GB" sz="1400" dirty="0" smtClean="0"/>
              <a:t> </a:t>
            </a:r>
            <a:r>
              <a:rPr lang="en-GB" sz="1400" dirty="0"/>
              <a:t>dipeptide</a:t>
            </a:r>
            <a:r>
              <a:rPr lang="en-GB" sz="1400" dirty="0" smtClean="0"/>
              <a:t>; disulphide bonds; ionic bonds; hydrogen bonds; </a:t>
            </a:r>
            <a:r>
              <a:rPr lang="en-GB" sz="1400" dirty="0"/>
              <a:t>peptide bond</a:t>
            </a:r>
            <a:r>
              <a:rPr lang="en-GB" sz="1400" dirty="0" smtClean="0"/>
              <a:t>; polymerisation; </a:t>
            </a:r>
            <a:r>
              <a:rPr lang="en-GB" sz="1400" dirty="0"/>
              <a:t>polypeptide; primary structure; protein</a:t>
            </a:r>
            <a:r>
              <a:rPr lang="en-GB" sz="1400" dirty="0" smtClean="0"/>
              <a:t>; quaternary structure; </a:t>
            </a:r>
            <a:r>
              <a:rPr lang="en-GB" sz="1400" dirty="0"/>
              <a:t>secondary structure; tertiary structure;</a:t>
            </a:r>
            <a:r>
              <a:rPr lang="en-GB" sz="1400" dirty="0" smtClean="0"/>
              <a:t> </a:t>
            </a:r>
            <a:endParaRPr lang="en-GB" sz="1400" dirty="0"/>
          </a:p>
        </p:txBody>
      </p:sp>
      <p:sp>
        <p:nvSpPr>
          <p:cNvPr id="3" name="TextBox 2"/>
          <p:cNvSpPr txBox="1"/>
          <p:nvPr/>
        </p:nvSpPr>
        <p:spPr>
          <a:xfrm>
            <a:off x="196235" y="2862064"/>
            <a:ext cx="3079621" cy="1548000"/>
          </a:xfrm>
          <a:prstGeom prst="rect">
            <a:avLst/>
          </a:prstGeom>
        </p:spPr>
        <p:style>
          <a:lnRef idx="2">
            <a:schemeClr val="dk1"/>
          </a:lnRef>
          <a:fillRef idx="1">
            <a:schemeClr val="lt1"/>
          </a:fillRef>
          <a:effectRef idx="0">
            <a:schemeClr val="dk1"/>
          </a:effectRef>
          <a:fontRef idx="minor">
            <a:schemeClr val="dk1"/>
          </a:fontRef>
        </p:style>
        <p:txBody>
          <a:bodyPr wrap="square" rtlCol="0">
            <a:noAutofit/>
          </a:bodyPr>
          <a:lstStyle/>
          <a:p>
            <a:r>
              <a:rPr lang="en-GB" sz="1600" dirty="0" smtClean="0"/>
              <a:t>Draw the primary structure of a protein:</a:t>
            </a:r>
            <a:endParaRPr lang="en-GB" sz="1600" dirty="0"/>
          </a:p>
          <a:p>
            <a:endParaRPr lang="en-GB" sz="1600" dirty="0" smtClean="0"/>
          </a:p>
          <a:p>
            <a:endParaRPr lang="en-GB" sz="1600" dirty="0"/>
          </a:p>
          <a:p>
            <a:endParaRPr lang="en-GB" sz="1600" dirty="0"/>
          </a:p>
        </p:txBody>
      </p:sp>
      <p:sp>
        <p:nvSpPr>
          <p:cNvPr id="9" name="TextBox 8"/>
          <p:cNvSpPr txBox="1"/>
          <p:nvPr/>
        </p:nvSpPr>
        <p:spPr>
          <a:xfrm>
            <a:off x="196235" y="4535249"/>
            <a:ext cx="3079621" cy="206210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600" dirty="0" smtClean="0"/>
              <a:t>Draw the secondary structure of a protein:</a:t>
            </a:r>
          </a:p>
          <a:p>
            <a:endParaRPr lang="en-GB" sz="1600" dirty="0"/>
          </a:p>
          <a:p>
            <a:endParaRPr lang="en-GB" sz="1600" dirty="0" smtClean="0"/>
          </a:p>
          <a:p>
            <a:endParaRPr lang="en-GB" sz="1600" dirty="0"/>
          </a:p>
          <a:p>
            <a:endParaRPr lang="en-GB" sz="1600" dirty="0" smtClean="0"/>
          </a:p>
          <a:p>
            <a:endParaRPr lang="en-GB" sz="1600" dirty="0"/>
          </a:p>
          <a:p>
            <a:endParaRPr lang="en-GB" sz="1600" dirty="0"/>
          </a:p>
        </p:txBody>
      </p:sp>
      <p:sp>
        <p:nvSpPr>
          <p:cNvPr id="10" name="TextBox 9"/>
          <p:cNvSpPr txBox="1"/>
          <p:nvPr/>
        </p:nvSpPr>
        <p:spPr>
          <a:xfrm>
            <a:off x="6156176" y="2852936"/>
            <a:ext cx="2808000" cy="3735288"/>
          </a:xfrm>
          <a:prstGeom prst="rect">
            <a:avLst/>
          </a:prstGeom>
          <a:noFill/>
        </p:spPr>
        <p:style>
          <a:lnRef idx="2">
            <a:schemeClr val="dk1"/>
          </a:lnRef>
          <a:fillRef idx="1">
            <a:schemeClr val="lt1"/>
          </a:fillRef>
          <a:effectRef idx="0">
            <a:schemeClr val="dk1"/>
          </a:effectRef>
          <a:fontRef idx="minor">
            <a:schemeClr val="dk1"/>
          </a:fontRef>
        </p:style>
        <p:txBody>
          <a:bodyPr wrap="square" rtlCol="0">
            <a:noAutofit/>
          </a:bodyPr>
          <a:lstStyle/>
          <a:p>
            <a:r>
              <a:rPr lang="en-GB" sz="1600" dirty="0" smtClean="0"/>
              <a:t>Draw the quaternary structure of a protein:</a:t>
            </a:r>
            <a:endParaRPr lang="en-GB" sz="1600" dirty="0"/>
          </a:p>
        </p:txBody>
      </p:sp>
    </p:spTree>
    <p:extLst>
      <p:ext uri="{BB962C8B-B14F-4D97-AF65-F5344CB8AC3E}">
        <p14:creationId xmlns:p14="http://schemas.microsoft.com/office/powerpoint/2010/main" val="16002912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9512" y="188640"/>
            <a:ext cx="8784976"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b="1" dirty="0" smtClean="0">
                <a:latin typeface="Arial" pitchFamily="34" charset="0"/>
                <a:cs typeface="Arial" pitchFamily="34" charset="0"/>
              </a:rPr>
              <a:t>Unit 1: Chapter 2: Enzymes and the digestive system</a:t>
            </a:r>
            <a:endParaRPr lang="en-GB" b="1" dirty="0">
              <a:latin typeface="Arial" pitchFamily="34" charset="0"/>
              <a:cs typeface="Arial" pitchFamily="34" charset="0"/>
            </a:endParaRPr>
          </a:p>
        </p:txBody>
      </p:sp>
      <p:sp>
        <p:nvSpPr>
          <p:cNvPr id="7" name="TextBox 6"/>
          <p:cNvSpPr txBox="1"/>
          <p:nvPr/>
        </p:nvSpPr>
        <p:spPr>
          <a:xfrm>
            <a:off x="179512" y="788511"/>
            <a:ext cx="5616624" cy="120032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600" dirty="0" smtClean="0"/>
              <a:t>2.6 Enzyme action:</a:t>
            </a:r>
          </a:p>
          <a:p>
            <a:r>
              <a:rPr lang="en-GB" sz="1400" dirty="0" smtClean="0"/>
              <a:t>How do enzymes speed up chemical reactions?</a:t>
            </a:r>
          </a:p>
          <a:p>
            <a:r>
              <a:rPr lang="en-GB" sz="1400" dirty="0" smtClean="0"/>
              <a:t>How does the structure of enzyme molecules relate to their function?</a:t>
            </a:r>
          </a:p>
          <a:p>
            <a:r>
              <a:rPr lang="en-GB" sz="1400" dirty="0" smtClean="0"/>
              <a:t>What is the lock and key model of enzyme action?</a:t>
            </a:r>
          </a:p>
          <a:p>
            <a:r>
              <a:rPr lang="en-GB" sz="1400" dirty="0" smtClean="0"/>
              <a:t>What is the induced-fit model of enzyme action?</a:t>
            </a:r>
          </a:p>
        </p:txBody>
      </p:sp>
      <p:sp>
        <p:nvSpPr>
          <p:cNvPr id="2" name="TextBox 1"/>
          <p:cNvSpPr txBox="1"/>
          <p:nvPr/>
        </p:nvSpPr>
        <p:spPr>
          <a:xfrm>
            <a:off x="6012160" y="788511"/>
            <a:ext cx="2952328" cy="1200329"/>
          </a:xfrm>
          <a:prstGeom prst="rect">
            <a:avLst/>
          </a:prstGeom>
        </p:spPr>
        <p:style>
          <a:lnRef idx="2">
            <a:schemeClr val="dk1"/>
          </a:lnRef>
          <a:fillRef idx="1">
            <a:schemeClr val="lt1"/>
          </a:fillRef>
          <a:effectRef idx="0">
            <a:schemeClr val="dk1"/>
          </a:effectRef>
          <a:fontRef idx="minor">
            <a:schemeClr val="dk1"/>
          </a:fontRef>
        </p:style>
        <p:txBody>
          <a:bodyPr wrap="square" rtlCol="0">
            <a:noAutofit/>
          </a:bodyPr>
          <a:lstStyle/>
          <a:p>
            <a:r>
              <a:rPr lang="en-GB" sz="1600" dirty="0" smtClean="0"/>
              <a:t>Key words:</a:t>
            </a:r>
          </a:p>
          <a:p>
            <a:r>
              <a:rPr lang="en-GB" sz="1400" dirty="0"/>
              <a:t>activation energy; </a:t>
            </a:r>
            <a:r>
              <a:rPr lang="en-GB" sz="1400" dirty="0" smtClean="0"/>
              <a:t>catalyst; </a:t>
            </a:r>
            <a:r>
              <a:rPr lang="en-GB" sz="1400" dirty="0"/>
              <a:t>enzyme;</a:t>
            </a:r>
            <a:r>
              <a:rPr lang="en-GB" sz="1400" dirty="0" smtClean="0"/>
              <a:t> enzyme-substrate complex; induced fit; lock and key; substrate;</a:t>
            </a:r>
            <a:endParaRPr lang="en-GB" sz="1400" dirty="0"/>
          </a:p>
        </p:txBody>
      </p:sp>
      <p:sp>
        <p:nvSpPr>
          <p:cNvPr id="3" name="TextBox 2"/>
          <p:cNvSpPr txBox="1"/>
          <p:nvPr/>
        </p:nvSpPr>
        <p:spPr>
          <a:xfrm>
            <a:off x="179512" y="2132856"/>
            <a:ext cx="4536504" cy="2160240"/>
          </a:xfrm>
          <a:prstGeom prst="rect">
            <a:avLst/>
          </a:prstGeom>
        </p:spPr>
        <p:style>
          <a:lnRef idx="2">
            <a:schemeClr val="dk1"/>
          </a:lnRef>
          <a:fillRef idx="1">
            <a:schemeClr val="lt1"/>
          </a:fillRef>
          <a:effectRef idx="0">
            <a:schemeClr val="dk1"/>
          </a:effectRef>
          <a:fontRef idx="minor">
            <a:schemeClr val="dk1"/>
          </a:fontRef>
        </p:style>
        <p:txBody>
          <a:bodyPr wrap="square" rtlCol="0">
            <a:noAutofit/>
          </a:bodyPr>
          <a:lstStyle/>
          <a:p>
            <a:r>
              <a:rPr lang="en-GB" sz="1600" dirty="0" smtClean="0"/>
              <a:t>Draw a diagram to explain the lock and key model of enzyme action:</a:t>
            </a:r>
            <a:endParaRPr lang="en-GB" sz="1600" dirty="0"/>
          </a:p>
        </p:txBody>
      </p:sp>
      <p:sp>
        <p:nvSpPr>
          <p:cNvPr id="8" name="TextBox 7"/>
          <p:cNvSpPr txBox="1"/>
          <p:nvPr/>
        </p:nvSpPr>
        <p:spPr>
          <a:xfrm>
            <a:off x="179512" y="4437112"/>
            <a:ext cx="4536504" cy="2160240"/>
          </a:xfrm>
          <a:prstGeom prst="rect">
            <a:avLst/>
          </a:prstGeom>
        </p:spPr>
        <p:style>
          <a:lnRef idx="2">
            <a:schemeClr val="dk1"/>
          </a:lnRef>
          <a:fillRef idx="1">
            <a:schemeClr val="lt1"/>
          </a:fillRef>
          <a:effectRef idx="0">
            <a:schemeClr val="dk1"/>
          </a:effectRef>
          <a:fontRef idx="minor">
            <a:schemeClr val="dk1"/>
          </a:fontRef>
        </p:style>
        <p:txBody>
          <a:bodyPr wrap="square" rtlCol="0">
            <a:noAutofit/>
          </a:bodyPr>
          <a:lstStyle/>
          <a:p>
            <a:r>
              <a:rPr lang="en-GB" sz="1600" dirty="0" smtClean="0"/>
              <a:t>Draw a diagram to explain the induced-fit model of enzyme action:</a:t>
            </a:r>
            <a:endParaRPr lang="en-GB" sz="1600" dirty="0"/>
          </a:p>
        </p:txBody>
      </p:sp>
      <p:sp>
        <p:nvSpPr>
          <p:cNvPr id="9" name="TextBox 8"/>
          <p:cNvSpPr txBox="1"/>
          <p:nvPr/>
        </p:nvSpPr>
        <p:spPr>
          <a:xfrm>
            <a:off x="4932041" y="2132856"/>
            <a:ext cx="4004728" cy="2160240"/>
          </a:xfrm>
          <a:prstGeom prst="rect">
            <a:avLst/>
          </a:prstGeom>
        </p:spPr>
        <p:style>
          <a:lnRef idx="2">
            <a:schemeClr val="dk1"/>
          </a:lnRef>
          <a:fillRef idx="1">
            <a:schemeClr val="lt1"/>
          </a:fillRef>
          <a:effectRef idx="0">
            <a:schemeClr val="dk1"/>
          </a:effectRef>
          <a:fontRef idx="minor">
            <a:schemeClr val="dk1"/>
          </a:fontRef>
        </p:style>
        <p:txBody>
          <a:bodyPr wrap="square" rtlCol="0">
            <a:noAutofit/>
          </a:bodyPr>
          <a:lstStyle/>
          <a:p>
            <a:r>
              <a:rPr lang="en-GB" sz="1600" dirty="0" smtClean="0"/>
              <a:t>How does an enzyme’s structure relate to it’s function?</a:t>
            </a:r>
            <a:endParaRPr lang="en-GB" sz="1600" dirty="0"/>
          </a:p>
        </p:txBody>
      </p:sp>
      <p:sp>
        <p:nvSpPr>
          <p:cNvPr id="10" name="TextBox 9"/>
          <p:cNvSpPr txBox="1"/>
          <p:nvPr/>
        </p:nvSpPr>
        <p:spPr>
          <a:xfrm>
            <a:off x="4932042" y="4437112"/>
            <a:ext cx="4004728" cy="2160240"/>
          </a:xfrm>
          <a:prstGeom prst="rect">
            <a:avLst/>
          </a:prstGeom>
        </p:spPr>
        <p:style>
          <a:lnRef idx="2">
            <a:schemeClr val="dk1"/>
          </a:lnRef>
          <a:fillRef idx="1">
            <a:schemeClr val="lt1"/>
          </a:fillRef>
          <a:effectRef idx="0">
            <a:schemeClr val="dk1"/>
          </a:effectRef>
          <a:fontRef idx="minor">
            <a:schemeClr val="dk1"/>
          </a:fontRef>
        </p:style>
        <p:txBody>
          <a:bodyPr wrap="square" rtlCol="0">
            <a:noAutofit/>
          </a:bodyPr>
          <a:lstStyle/>
          <a:p>
            <a:r>
              <a:rPr lang="en-GB" sz="1600" dirty="0" smtClean="0"/>
              <a:t>Draw a sketch graph to show how enzymes speed up a reaction:</a:t>
            </a:r>
            <a:endParaRPr lang="en-GB" sz="1600" dirty="0"/>
          </a:p>
        </p:txBody>
      </p:sp>
    </p:spTree>
    <p:extLst>
      <p:ext uri="{BB962C8B-B14F-4D97-AF65-F5344CB8AC3E}">
        <p14:creationId xmlns:p14="http://schemas.microsoft.com/office/powerpoint/2010/main" val="29360036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39752" y="2283325"/>
            <a:ext cx="1025713" cy="14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6136" y="2302281"/>
            <a:ext cx="1462067" cy="14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223418" y="2204864"/>
            <a:ext cx="3284686" cy="1944216"/>
          </a:xfrm>
          <a:prstGeom prst="rect">
            <a:avLst/>
          </a:prstGeom>
          <a:noFill/>
        </p:spPr>
        <p:style>
          <a:lnRef idx="2">
            <a:schemeClr val="dk1"/>
          </a:lnRef>
          <a:fillRef idx="1">
            <a:schemeClr val="lt1"/>
          </a:fillRef>
          <a:effectRef idx="0">
            <a:schemeClr val="dk1"/>
          </a:effectRef>
          <a:fontRef idx="minor">
            <a:schemeClr val="dk1"/>
          </a:fontRef>
        </p:style>
        <p:txBody>
          <a:bodyPr wrap="square" rtlCol="0">
            <a:noAutofit/>
          </a:bodyPr>
          <a:lstStyle/>
          <a:p>
            <a:pPr marL="1071563"/>
            <a:r>
              <a:rPr lang="en-GB" sz="1400" dirty="0"/>
              <a:t>How does temperature affect the rate of an enzyme-controlled reaction?</a:t>
            </a:r>
          </a:p>
        </p:txBody>
      </p:sp>
      <p:sp>
        <p:nvSpPr>
          <p:cNvPr id="9" name="TextBox 8"/>
          <p:cNvSpPr txBox="1"/>
          <p:nvPr/>
        </p:nvSpPr>
        <p:spPr>
          <a:xfrm>
            <a:off x="5724128" y="2204864"/>
            <a:ext cx="3212678" cy="1944216"/>
          </a:xfrm>
          <a:prstGeom prst="rect">
            <a:avLst/>
          </a:prstGeom>
          <a:noFill/>
        </p:spPr>
        <p:style>
          <a:lnRef idx="2">
            <a:schemeClr val="dk1"/>
          </a:lnRef>
          <a:fillRef idx="1">
            <a:schemeClr val="lt1"/>
          </a:fillRef>
          <a:effectRef idx="0">
            <a:schemeClr val="dk1"/>
          </a:effectRef>
          <a:fontRef idx="minor">
            <a:schemeClr val="dk1"/>
          </a:fontRef>
        </p:style>
        <p:txBody>
          <a:bodyPr wrap="square" rtlCol="0">
            <a:noAutofit/>
          </a:bodyPr>
          <a:lstStyle/>
          <a:p>
            <a:pPr marL="1435100"/>
            <a:r>
              <a:rPr lang="en-GB" sz="1400" dirty="0"/>
              <a:t>How does </a:t>
            </a:r>
            <a:r>
              <a:rPr lang="en-GB" sz="1400" dirty="0" smtClean="0"/>
              <a:t>pH affect </a:t>
            </a:r>
            <a:r>
              <a:rPr lang="en-GB" sz="1400" dirty="0"/>
              <a:t>the rate of an enzyme-controlled reaction?</a:t>
            </a:r>
          </a:p>
        </p:txBody>
      </p:sp>
      <p:sp>
        <p:nvSpPr>
          <p:cNvPr id="4" name="TextBox 3"/>
          <p:cNvSpPr txBox="1"/>
          <p:nvPr/>
        </p:nvSpPr>
        <p:spPr>
          <a:xfrm>
            <a:off x="179512" y="188640"/>
            <a:ext cx="8784976"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b="1" dirty="0" smtClean="0">
                <a:latin typeface="Arial" pitchFamily="34" charset="0"/>
                <a:cs typeface="Arial" pitchFamily="34" charset="0"/>
              </a:rPr>
              <a:t>Unit 1: Chapter 2: Enzymes and the digestive system</a:t>
            </a:r>
            <a:endParaRPr lang="en-GB" b="1" dirty="0">
              <a:latin typeface="Arial" pitchFamily="34" charset="0"/>
              <a:cs typeface="Arial" pitchFamily="34" charset="0"/>
            </a:endParaRPr>
          </a:p>
        </p:txBody>
      </p:sp>
      <p:sp>
        <p:nvSpPr>
          <p:cNvPr id="7" name="TextBox 6"/>
          <p:cNvSpPr txBox="1"/>
          <p:nvPr/>
        </p:nvSpPr>
        <p:spPr>
          <a:xfrm>
            <a:off x="179512" y="788511"/>
            <a:ext cx="5976664" cy="120032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600" dirty="0" smtClean="0"/>
              <a:t>2.7 Factors affecting enzyme action:</a:t>
            </a:r>
          </a:p>
          <a:p>
            <a:r>
              <a:rPr lang="en-GB" sz="1400" dirty="0" smtClean="0"/>
              <a:t>How is the rate of an enzyme-controlled reaction measured?</a:t>
            </a:r>
          </a:p>
          <a:p>
            <a:r>
              <a:rPr lang="en-GB" sz="1400" dirty="0" smtClean="0"/>
              <a:t>How does temperature affect the rate of an enzyme-controlled reaction?</a:t>
            </a:r>
          </a:p>
          <a:p>
            <a:r>
              <a:rPr lang="en-GB" sz="1400" dirty="0" smtClean="0"/>
              <a:t>How does pH affect the rate of enzyme-controlled reaction?</a:t>
            </a:r>
          </a:p>
          <a:p>
            <a:r>
              <a:rPr lang="en-GB" sz="1400" dirty="0" smtClean="0"/>
              <a:t>How does substrate concentration affect the rate of reaction?</a:t>
            </a:r>
          </a:p>
        </p:txBody>
      </p:sp>
      <p:sp>
        <p:nvSpPr>
          <p:cNvPr id="2" name="TextBox 1"/>
          <p:cNvSpPr txBox="1"/>
          <p:nvPr/>
        </p:nvSpPr>
        <p:spPr>
          <a:xfrm>
            <a:off x="6300192" y="788511"/>
            <a:ext cx="2664296" cy="1200329"/>
          </a:xfrm>
          <a:prstGeom prst="rect">
            <a:avLst/>
          </a:prstGeom>
        </p:spPr>
        <p:style>
          <a:lnRef idx="2">
            <a:schemeClr val="dk1"/>
          </a:lnRef>
          <a:fillRef idx="1">
            <a:schemeClr val="lt1"/>
          </a:fillRef>
          <a:effectRef idx="0">
            <a:schemeClr val="dk1"/>
          </a:effectRef>
          <a:fontRef idx="minor">
            <a:schemeClr val="dk1"/>
          </a:fontRef>
        </p:style>
        <p:txBody>
          <a:bodyPr wrap="square" rtlCol="0">
            <a:noAutofit/>
          </a:bodyPr>
          <a:lstStyle/>
          <a:p>
            <a:r>
              <a:rPr lang="en-GB" sz="1600" dirty="0" smtClean="0"/>
              <a:t>Key words:</a:t>
            </a:r>
          </a:p>
          <a:p>
            <a:r>
              <a:rPr lang="en-GB" sz="1400" dirty="0"/>
              <a:t>active site; denature</a:t>
            </a:r>
            <a:r>
              <a:rPr lang="en-GB" sz="1400" dirty="0" smtClean="0"/>
              <a:t>; </a:t>
            </a:r>
            <a:r>
              <a:rPr lang="en-GB" sz="1400" dirty="0"/>
              <a:t>optimum</a:t>
            </a:r>
            <a:r>
              <a:rPr lang="en-GB" sz="1400" dirty="0" smtClean="0"/>
              <a:t>; pH; substrate concentration; temperature; </a:t>
            </a:r>
            <a:endParaRPr lang="en-GB" sz="1400" dirty="0"/>
          </a:p>
        </p:txBody>
      </p:sp>
      <p:sp>
        <p:nvSpPr>
          <p:cNvPr id="3" name="Rectangle 2"/>
          <p:cNvSpPr/>
          <p:nvPr/>
        </p:nvSpPr>
        <p:spPr>
          <a:xfrm>
            <a:off x="155682" y="2204864"/>
            <a:ext cx="1896038" cy="4392488"/>
          </a:xfrm>
          <a:prstGeom prst="rect">
            <a:avLst/>
          </a:prstGeom>
        </p:spPr>
        <p:style>
          <a:lnRef idx="2">
            <a:schemeClr val="dk1"/>
          </a:lnRef>
          <a:fillRef idx="1">
            <a:schemeClr val="lt1"/>
          </a:fillRef>
          <a:effectRef idx="0">
            <a:schemeClr val="dk1"/>
          </a:effectRef>
          <a:fontRef idx="minor">
            <a:schemeClr val="dk1"/>
          </a:fontRef>
        </p:style>
        <p:txBody>
          <a:bodyPr wrap="square">
            <a:noAutofit/>
          </a:bodyPr>
          <a:lstStyle/>
          <a:p>
            <a:r>
              <a:rPr lang="en-GB" sz="1600" dirty="0" smtClean="0"/>
              <a:t>Describe the different ways </a:t>
            </a:r>
            <a:r>
              <a:rPr lang="en-GB" sz="1600" dirty="0"/>
              <a:t>the rate of an enzyme-controlled </a:t>
            </a:r>
            <a:r>
              <a:rPr lang="en-GB" sz="1600" dirty="0" smtClean="0"/>
              <a:t>reaction can be </a:t>
            </a:r>
            <a:r>
              <a:rPr lang="en-GB" sz="1600" dirty="0"/>
              <a:t>measured?</a:t>
            </a:r>
          </a:p>
        </p:txBody>
      </p:sp>
      <p:pic>
        <p:nvPicPr>
          <p:cNvPr id="819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28515" y="5206702"/>
            <a:ext cx="5991225" cy="139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2223418" y="4293096"/>
            <a:ext cx="6741070" cy="2304256"/>
          </a:xfrm>
          <a:prstGeom prst="rect">
            <a:avLst/>
          </a:prstGeom>
          <a:noFill/>
        </p:spPr>
        <p:style>
          <a:lnRef idx="2">
            <a:schemeClr val="dk1"/>
          </a:lnRef>
          <a:fillRef idx="1">
            <a:schemeClr val="lt1"/>
          </a:fillRef>
          <a:effectRef idx="0">
            <a:schemeClr val="dk1"/>
          </a:effectRef>
          <a:fontRef idx="minor">
            <a:schemeClr val="dk1"/>
          </a:fontRef>
        </p:style>
        <p:txBody>
          <a:bodyPr wrap="square" rtlCol="0">
            <a:noAutofit/>
          </a:bodyPr>
          <a:lstStyle/>
          <a:p>
            <a:r>
              <a:rPr lang="en-GB" sz="1400" dirty="0"/>
              <a:t>How does </a:t>
            </a:r>
            <a:r>
              <a:rPr lang="en-GB" sz="1400" dirty="0" smtClean="0"/>
              <a:t>substrate concentration affect </a:t>
            </a:r>
            <a:r>
              <a:rPr lang="en-GB" sz="1400" dirty="0"/>
              <a:t>the rate of an enzyme-controlled reaction?</a:t>
            </a:r>
          </a:p>
        </p:txBody>
      </p:sp>
    </p:spTree>
    <p:extLst>
      <p:ext uri="{BB962C8B-B14F-4D97-AF65-F5344CB8AC3E}">
        <p14:creationId xmlns:p14="http://schemas.microsoft.com/office/powerpoint/2010/main" val="29019833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9512" y="188640"/>
            <a:ext cx="8784976"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b="1" dirty="0" smtClean="0">
                <a:latin typeface="Arial" pitchFamily="34" charset="0"/>
                <a:cs typeface="Arial" pitchFamily="34" charset="0"/>
              </a:rPr>
              <a:t>Unit 1: Chapter 2: Enzymes and the digestive system</a:t>
            </a:r>
            <a:endParaRPr lang="en-GB" b="1" dirty="0">
              <a:latin typeface="Arial" pitchFamily="34" charset="0"/>
              <a:cs typeface="Arial" pitchFamily="34" charset="0"/>
            </a:endParaRPr>
          </a:p>
        </p:txBody>
      </p:sp>
      <p:sp>
        <p:nvSpPr>
          <p:cNvPr id="7" name="TextBox 6"/>
          <p:cNvSpPr txBox="1"/>
          <p:nvPr/>
        </p:nvSpPr>
        <p:spPr>
          <a:xfrm>
            <a:off x="179512" y="788511"/>
            <a:ext cx="5436000" cy="98488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600" dirty="0" smtClean="0"/>
              <a:t>2.8 Enzyme inhibition:</a:t>
            </a:r>
          </a:p>
          <a:p>
            <a:r>
              <a:rPr lang="en-GB" sz="1400" dirty="0" smtClean="0"/>
              <a:t>How do competitive inhibitors and non-competitive inhibitors affect the active site?</a:t>
            </a:r>
          </a:p>
          <a:p>
            <a:r>
              <a:rPr lang="en-GB" sz="1400" dirty="0" smtClean="0"/>
              <a:t>What is enzyme inhibition?</a:t>
            </a:r>
          </a:p>
        </p:txBody>
      </p:sp>
      <p:sp>
        <p:nvSpPr>
          <p:cNvPr id="2" name="TextBox 1"/>
          <p:cNvSpPr txBox="1"/>
          <p:nvPr/>
        </p:nvSpPr>
        <p:spPr>
          <a:xfrm>
            <a:off x="5796136" y="788511"/>
            <a:ext cx="3168352" cy="984885"/>
          </a:xfrm>
          <a:prstGeom prst="rect">
            <a:avLst/>
          </a:prstGeom>
        </p:spPr>
        <p:style>
          <a:lnRef idx="2">
            <a:schemeClr val="dk1"/>
          </a:lnRef>
          <a:fillRef idx="1">
            <a:schemeClr val="lt1"/>
          </a:fillRef>
          <a:effectRef idx="0">
            <a:schemeClr val="dk1"/>
          </a:effectRef>
          <a:fontRef idx="minor">
            <a:schemeClr val="dk1"/>
          </a:fontRef>
        </p:style>
        <p:txBody>
          <a:bodyPr wrap="square" rtlCol="0">
            <a:noAutofit/>
          </a:bodyPr>
          <a:lstStyle/>
          <a:p>
            <a:r>
              <a:rPr lang="en-GB" sz="1600" dirty="0" smtClean="0"/>
              <a:t>Key words:</a:t>
            </a:r>
          </a:p>
          <a:p>
            <a:r>
              <a:rPr lang="en-GB" sz="1400" dirty="0" smtClean="0"/>
              <a:t>competitive inhibitor; end-product inhibitor; irreversible; reversible; non-competitive inhibitor</a:t>
            </a:r>
            <a:endParaRPr lang="en-GB" sz="1400" dirty="0"/>
          </a:p>
        </p:txBody>
      </p:sp>
      <p:sp>
        <p:nvSpPr>
          <p:cNvPr id="3" name="TextBox 2"/>
          <p:cNvSpPr txBox="1"/>
          <p:nvPr/>
        </p:nvSpPr>
        <p:spPr>
          <a:xfrm>
            <a:off x="179512" y="1916832"/>
            <a:ext cx="4392488" cy="4680520"/>
          </a:xfrm>
          <a:prstGeom prst="rect">
            <a:avLst/>
          </a:prstGeom>
        </p:spPr>
        <p:style>
          <a:lnRef idx="2">
            <a:schemeClr val="dk1"/>
          </a:lnRef>
          <a:fillRef idx="1">
            <a:schemeClr val="lt1"/>
          </a:fillRef>
          <a:effectRef idx="0">
            <a:schemeClr val="dk1"/>
          </a:effectRef>
          <a:fontRef idx="minor">
            <a:schemeClr val="dk1"/>
          </a:fontRef>
        </p:style>
        <p:txBody>
          <a:bodyPr wrap="square" rtlCol="0">
            <a:noAutofit/>
          </a:bodyPr>
          <a:lstStyle/>
          <a:p>
            <a:r>
              <a:rPr lang="en-GB" sz="1600" dirty="0" smtClean="0"/>
              <a:t>How </a:t>
            </a:r>
            <a:r>
              <a:rPr lang="en-GB" sz="1600" dirty="0"/>
              <a:t>do competitive inhibitors </a:t>
            </a:r>
            <a:r>
              <a:rPr lang="en-GB" sz="1600" dirty="0" smtClean="0"/>
              <a:t>affect </a:t>
            </a:r>
            <a:r>
              <a:rPr lang="en-GB" sz="1600" dirty="0"/>
              <a:t>the active site</a:t>
            </a:r>
            <a:r>
              <a:rPr lang="en-GB" sz="1600" dirty="0" smtClean="0"/>
              <a:t>? Use diagrams in your explanation.</a:t>
            </a:r>
            <a:endParaRPr lang="en-GB" sz="1600" dirty="0"/>
          </a:p>
        </p:txBody>
      </p:sp>
      <p:sp>
        <p:nvSpPr>
          <p:cNvPr id="6" name="TextBox 5"/>
          <p:cNvSpPr txBox="1"/>
          <p:nvPr/>
        </p:nvSpPr>
        <p:spPr>
          <a:xfrm>
            <a:off x="4572000" y="1916832"/>
            <a:ext cx="4392488" cy="4680520"/>
          </a:xfrm>
          <a:prstGeom prst="rect">
            <a:avLst/>
          </a:prstGeom>
        </p:spPr>
        <p:style>
          <a:lnRef idx="2">
            <a:schemeClr val="dk1"/>
          </a:lnRef>
          <a:fillRef idx="1">
            <a:schemeClr val="lt1"/>
          </a:fillRef>
          <a:effectRef idx="0">
            <a:schemeClr val="dk1"/>
          </a:effectRef>
          <a:fontRef idx="minor">
            <a:schemeClr val="dk1"/>
          </a:fontRef>
        </p:style>
        <p:txBody>
          <a:bodyPr wrap="square" rtlCol="0">
            <a:noAutofit/>
          </a:bodyPr>
          <a:lstStyle/>
          <a:p>
            <a:r>
              <a:rPr lang="en-GB" sz="1600" dirty="0" smtClean="0"/>
              <a:t>How </a:t>
            </a:r>
            <a:r>
              <a:rPr lang="en-GB" sz="1600" dirty="0"/>
              <a:t>do </a:t>
            </a:r>
            <a:r>
              <a:rPr lang="en-GB" sz="1600" dirty="0" smtClean="0"/>
              <a:t>non-competitive </a:t>
            </a:r>
            <a:r>
              <a:rPr lang="en-GB" sz="1600" dirty="0"/>
              <a:t>inhibitors </a:t>
            </a:r>
            <a:r>
              <a:rPr lang="en-GB" sz="1600" dirty="0" smtClean="0"/>
              <a:t>affect </a:t>
            </a:r>
            <a:r>
              <a:rPr lang="en-GB" sz="1600" dirty="0"/>
              <a:t>the active site</a:t>
            </a:r>
            <a:r>
              <a:rPr lang="en-GB" sz="1600" dirty="0" smtClean="0"/>
              <a:t>? Use diagrams in your explanation.</a:t>
            </a:r>
            <a:endParaRPr lang="en-GB" sz="1600" dirty="0"/>
          </a:p>
        </p:txBody>
      </p:sp>
    </p:spTree>
    <p:extLst>
      <p:ext uri="{BB962C8B-B14F-4D97-AF65-F5344CB8AC3E}">
        <p14:creationId xmlns:p14="http://schemas.microsoft.com/office/powerpoint/2010/main" val="6205995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9512" y="188640"/>
            <a:ext cx="8784976"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b="1" dirty="0" smtClean="0">
                <a:latin typeface="Arial" pitchFamily="34" charset="0"/>
                <a:cs typeface="Arial" pitchFamily="34" charset="0"/>
              </a:rPr>
              <a:t>Unit 1: Chapter 2: Enzymes and the digestive system</a:t>
            </a:r>
            <a:endParaRPr lang="en-GB" b="1" dirty="0">
              <a:latin typeface="Arial" pitchFamily="34" charset="0"/>
              <a:cs typeface="Arial" pitchFamily="34" charset="0"/>
            </a:endParaRPr>
          </a:p>
        </p:txBody>
      </p:sp>
      <p:sp>
        <p:nvSpPr>
          <p:cNvPr id="8" name="TextBox 7"/>
          <p:cNvSpPr txBox="1"/>
          <p:nvPr/>
        </p:nvSpPr>
        <p:spPr>
          <a:xfrm>
            <a:off x="179512" y="755412"/>
            <a:ext cx="8784976"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b="1" dirty="0" smtClean="0">
                <a:latin typeface="Arial" pitchFamily="34" charset="0"/>
                <a:cs typeface="Arial" pitchFamily="34" charset="0"/>
              </a:rPr>
              <a:t>Exam questions</a:t>
            </a:r>
            <a:endParaRPr lang="en-GB" b="1" dirty="0">
              <a:latin typeface="Arial" pitchFamily="34" charset="0"/>
              <a:cs typeface="Arial" pitchFamily="34" charset="0"/>
            </a:endParaRPr>
          </a:p>
        </p:txBody>
      </p:sp>
      <p:sp>
        <p:nvSpPr>
          <p:cNvPr id="5" name="TextBox 4"/>
          <p:cNvSpPr txBox="1"/>
          <p:nvPr/>
        </p:nvSpPr>
        <p:spPr>
          <a:xfrm>
            <a:off x="4742412" y="1343670"/>
            <a:ext cx="4222075" cy="132343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600" dirty="0" err="1" smtClean="0"/>
              <a:t>Sucrase</a:t>
            </a:r>
            <a:r>
              <a:rPr lang="en-GB" sz="1600" dirty="0" smtClean="0"/>
              <a:t> is an enzyme. It hydrolyses during digestion. Name the products of this reaction</a:t>
            </a:r>
          </a:p>
          <a:p>
            <a:endParaRPr lang="en-GB" sz="1600" dirty="0" smtClean="0"/>
          </a:p>
          <a:p>
            <a:endParaRPr lang="en-GB" sz="1600" dirty="0" smtClean="0"/>
          </a:p>
          <a:p>
            <a:pPr algn="r"/>
            <a:r>
              <a:rPr lang="en-GB" sz="1600" dirty="0" smtClean="0"/>
              <a:t>(2 marks)</a:t>
            </a:r>
            <a:endParaRPr lang="en-GB" sz="1600" dirty="0"/>
          </a:p>
        </p:txBody>
      </p:sp>
      <p:sp>
        <p:nvSpPr>
          <p:cNvPr id="10" name="TextBox 9"/>
          <p:cNvSpPr txBox="1"/>
          <p:nvPr/>
        </p:nvSpPr>
        <p:spPr>
          <a:xfrm>
            <a:off x="179512" y="1340768"/>
            <a:ext cx="4392488" cy="206210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600" dirty="0" err="1" smtClean="0"/>
              <a:t>Sucrase</a:t>
            </a:r>
            <a:r>
              <a:rPr lang="en-GB" sz="1600" dirty="0" smtClean="0"/>
              <a:t> does not </a:t>
            </a:r>
            <a:r>
              <a:rPr lang="en-GB" sz="1600" dirty="0" err="1" smtClean="0"/>
              <a:t>hydrolayse</a:t>
            </a:r>
            <a:r>
              <a:rPr lang="en-GB" sz="1600" dirty="0" smtClean="0"/>
              <a:t> lactose. Use your knowledge of the way in which enzymes work to explain why</a:t>
            </a:r>
          </a:p>
          <a:p>
            <a:endParaRPr lang="en-GB" sz="1600" dirty="0" smtClean="0"/>
          </a:p>
          <a:p>
            <a:endParaRPr lang="en-GB" sz="1600" dirty="0"/>
          </a:p>
          <a:p>
            <a:endParaRPr lang="en-GB" sz="1600" dirty="0" smtClean="0"/>
          </a:p>
          <a:p>
            <a:endParaRPr lang="en-GB" sz="1600" dirty="0" smtClean="0"/>
          </a:p>
          <a:p>
            <a:pPr algn="r"/>
            <a:r>
              <a:rPr lang="en-GB" sz="1600" dirty="0" smtClean="0"/>
              <a:t>(2 marks)</a:t>
            </a:r>
            <a:endParaRPr lang="en-GB" sz="1600" dirty="0"/>
          </a:p>
        </p:txBody>
      </p:sp>
      <p:sp>
        <p:nvSpPr>
          <p:cNvPr id="11" name="TextBox 10"/>
          <p:cNvSpPr txBox="1"/>
          <p:nvPr/>
        </p:nvSpPr>
        <p:spPr>
          <a:xfrm>
            <a:off x="179512" y="3645024"/>
            <a:ext cx="4392488" cy="86177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600" dirty="0" smtClean="0"/>
              <a:t>Compete this equation:</a:t>
            </a:r>
          </a:p>
          <a:p>
            <a:r>
              <a:rPr lang="en-GB" sz="1600" dirty="0" smtClean="0"/>
              <a:t>Lactose +_________ </a:t>
            </a:r>
            <a:r>
              <a:rPr lang="en-GB" sz="1600" dirty="0" smtClean="0">
                <a:sym typeface="Wingdings" pitchFamily="2" charset="2"/>
              </a:rPr>
              <a:t> Glucose + ________</a:t>
            </a:r>
            <a:endParaRPr lang="en-GB" sz="1600" dirty="0" smtClean="0"/>
          </a:p>
          <a:p>
            <a:pPr algn="r"/>
            <a:r>
              <a:rPr lang="en-GB" sz="1600" dirty="0" smtClean="0"/>
              <a:t>(2 marks)</a:t>
            </a:r>
            <a:endParaRPr lang="en-GB" sz="1600" dirty="0"/>
          </a:p>
        </p:txBody>
      </p:sp>
      <p:sp>
        <p:nvSpPr>
          <p:cNvPr id="12" name="TextBox 11"/>
          <p:cNvSpPr txBox="1"/>
          <p:nvPr/>
        </p:nvSpPr>
        <p:spPr>
          <a:xfrm>
            <a:off x="4742413" y="2837254"/>
            <a:ext cx="4248472" cy="1959898"/>
          </a:xfrm>
          <a:prstGeom prst="rect">
            <a:avLst/>
          </a:prstGeom>
        </p:spPr>
        <p:style>
          <a:lnRef idx="2">
            <a:schemeClr val="dk1"/>
          </a:lnRef>
          <a:fillRef idx="1">
            <a:schemeClr val="lt1"/>
          </a:fillRef>
          <a:effectRef idx="0">
            <a:schemeClr val="dk1"/>
          </a:effectRef>
          <a:fontRef idx="minor">
            <a:schemeClr val="dk1"/>
          </a:fontRef>
        </p:style>
        <p:txBody>
          <a:bodyPr wrap="square" rtlCol="0">
            <a:noAutofit/>
          </a:bodyPr>
          <a:lstStyle/>
          <a:p>
            <a:r>
              <a:rPr lang="en-GB" sz="1600" dirty="0" smtClean="0"/>
              <a:t>Describe how you could use the biuret test to distinguish a solution of the enzyme, lactase from a solution of lactose:</a:t>
            </a:r>
          </a:p>
          <a:p>
            <a:endParaRPr lang="en-GB" sz="1600" dirty="0"/>
          </a:p>
          <a:p>
            <a:endParaRPr lang="en-GB" sz="1600" dirty="0" smtClean="0"/>
          </a:p>
          <a:p>
            <a:endParaRPr lang="en-GB" sz="1600" dirty="0" smtClean="0"/>
          </a:p>
          <a:p>
            <a:pPr algn="r"/>
            <a:r>
              <a:rPr lang="en-GB" sz="1600" dirty="0" smtClean="0"/>
              <a:t>(1 mark)</a:t>
            </a:r>
            <a:endParaRPr lang="en-GB" sz="1600" dirty="0"/>
          </a:p>
        </p:txBody>
      </p:sp>
      <p:sp>
        <p:nvSpPr>
          <p:cNvPr id="13" name="Rectangle 12"/>
          <p:cNvSpPr/>
          <p:nvPr/>
        </p:nvSpPr>
        <p:spPr>
          <a:xfrm>
            <a:off x="4742413" y="4982979"/>
            <a:ext cx="4248472" cy="156966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1600" dirty="0"/>
              <a:t>Describe the </a:t>
            </a:r>
            <a:r>
              <a:rPr lang="en-US" sz="1600" i="1" dirty="0"/>
              <a:t>induced fit </a:t>
            </a:r>
            <a:r>
              <a:rPr lang="en-US" sz="1600" dirty="0"/>
              <a:t>model of enzyme action</a:t>
            </a:r>
            <a:r>
              <a:rPr lang="en-US" sz="1600" dirty="0" smtClean="0"/>
              <a:t>.</a:t>
            </a:r>
          </a:p>
          <a:p>
            <a:endParaRPr lang="en-US" sz="1600" dirty="0"/>
          </a:p>
          <a:p>
            <a:endParaRPr lang="en-US" sz="1600" dirty="0" smtClean="0"/>
          </a:p>
          <a:p>
            <a:endParaRPr lang="en-US" sz="1600" dirty="0" smtClean="0"/>
          </a:p>
          <a:p>
            <a:pPr algn="r"/>
            <a:r>
              <a:rPr lang="en-US" sz="1600" dirty="0" smtClean="0"/>
              <a:t>(2 marks)</a:t>
            </a:r>
            <a:endParaRPr lang="en-US" sz="1600" dirty="0"/>
          </a:p>
        </p:txBody>
      </p:sp>
      <p:sp>
        <p:nvSpPr>
          <p:cNvPr id="14" name="Rectangle 13"/>
          <p:cNvSpPr/>
          <p:nvPr/>
        </p:nvSpPr>
        <p:spPr>
          <a:xfrm>
            <a:off x="179512" y="4725143"/>
            <a:ext cx="4392488" cy="1827495"/>
          </a:xfrm>
          <a:prstGeom prst="rect">
            <a:avLst/>
          </a:prstGeom>
        </p:spPr>
        <p:style>
          <a:lnRef idx="2">
            <a:schemeClr val="dk1"/>
          </a:lnRef>
          <a:fillRef idx="1">
            <a:schemeClr val="lt1"/>
          </a:fillRef>
          <a:effectRef idx="0">
            <a:schemeClr val="dk1"/>
          </a:effectRef>
          <a:fontRef idx="minor">
            <a:schemeClr val="dk1"/>
          </a:fontRef>
        </p:style>
        <p:txBody>
          <a:bodyPr wrap="square">
            <a:noAutofit/>
          </a:bodyPr>
          <a:lstStyle/>
          <a:p>
            <a:r>
              <a:rPr lang="en-US" sz="1600" dirty="0"/>
              <a:t>Describe </a:t>
            </a:r>
            <a:r>
              <a:rPr lang="en-US" sz="1600" b="1" dirty="0"/>
              <a:t>one </a:t>
            </a:r>
            <a:r>
              <a:rPr lang="en-US" sz="1600" dirty="0"/>
              <a:t>way that the </a:t>
            </a:r>
            <a:r>
              <a:rPr lang="en-US" sz="1600" i="1" dirty="0"/>
              <a:t>lock and key </a:t>
            </a:r>
            <a:r>
              <a:rPr lang="en-US" sz="1600" dirty="0"/>
              <a:t>model is different from the </a:t>
            </a:r>
            <a:r>
              <a:rPr lang="en-US" sz="1600" i="1" dirty="0"/>
              <a:t>induced fit </a:t>
            </a:r>
            <a:r>
              <a:rPr lang="en-US" sz="1600" dirty="0"/>
              <a:t>model</a:t>
            </a:r>
            <a:r>
              <a:rPr lang="en-US" sz="1600" dirty="0" smtClean="0"/>
              <a:t>.</a:t>
            </a:r>
          </a:p>
          <a:p>
            <a:endParaRPr lang="en-US" sz="1600" dirty="0"/>
          </a:p>
          <a:p>
            <a:endParaRPr lang="en-US" sz="1600" dirty="0" smtClean="0"/>
          </a:p>
          <a:p>
            <a:endParaRPr lang="en-US" sz="1600" dirty="0"/>
          </a:p>
          <a:p>
            <a:endParaRPr lang="en-US" sz="1600" dirty="0" smtClean="0"/>
          </a:p>
          <a:p>
            <a:pPr algn="r"/>
            <a:r>
              <a:rPr lang="en-US" sz="1600" dirty="0" smtClean="0"/>
              <a:t>(1 mark)</a:t>
            </a:r>
            <a:endParaRPr lang="en-GB" sz="1600" dirty="0"/>
          </a:p>
        </p:txBody>
      </p:sp>
    </p:spTree>
    <p:extLst>
      <p:ext uri="{BB962C8B-B14F-4D97-AF65-F5344CB8AC3E}">
        <p14:creationId xmlns:p14="http://schemas.microsoft.com/office/powerpoint/2010/main" val="10432952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9512" y="188640"/>
            <a:ext cx="8784976"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b="1" dirty="0" smtClean="0">
                <a:latin typeface="Arial" pitchFamily="34" charset="0"/>
                <a:cs typeface="Arial" pitchFamily="34" charset="0"/>
              </a:rPr>
              <a:t>Unit 1: Chapter 2: Enzymes and the digestive system</a:t>
            </a:r>
            <a:endParaRPr lang="en-GB" b="1" dirty="0">
              <a:latin typeface="Arial" pitchFamily="34" charset="0"/>
              <a:cs typeface="Arial" pitchFamily="34" charset="0"/>
            </a:endParaRPr>
          </a:p>
        </p:txBody>
      </p:sp>
      <p:sp>
        <p:nvSpPr>
          <p:cNvPr id="8" name="TextBox 7"/>
          <p:cNvSpPr txBox="1"/>
          <p:nvPr/>
        </p:nvSpPr>
        <p:spPr>
          <a:xfrm>
            <a:off x="179512" y="755412"/>
            <a:ext cx="8784976"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b="1" dirty="0" smtClean="0">
                <a:latin typeface="Arial" pitchFamily="34" charset="0"/>
                <a:cs typeface="Arial" pitchFamily="34" charset="0"/>
              </a:rPr>
              <a:t>Exam questions</a:t>
            </a:r>
            <a:endParaRPr lang="en-GB" b="1" dirty="0">
              <a:latin typeface="Arial" pitchFamily="34" charset="0"/>
              <a:cs typeface="Arial" pitchFamily="34" charset="0"/>
            </a:endParaRPr>
          </a:p>
        </p:txBody>
      </p:sp>
      <p:sp>
        <p:nvSpPr>
          <p:cNvPr id="2" name="TextBox 1"/>
          <p:cNvSpPr txBox="1"/>
          <p:nvPr/>
        </p:nvSpPr>
        <p:spPr>
          <a:xfrm>
            <a:off x="179512" y="1390890"/>
            <a:ext cx="4248472" cy="5206462"/>
          </a:xfrm>
          <a:prstGeom prst="rect">
            <a:avLst/>
          </a:prstGeom>
        </p:spPr>
        <p:style>
          <a:lnRef idx="2">
            <a:schemeClr val="dk1"/>
          </a:lnRef>
          <a:fillRef idx="1">
            <a:schemeClr val="lt1"/>
          </a:fillRef>
          <a:effectRef idx="0">
            <a:schemeClr val="dk1"/>
          </a:effectRef>
          <a:fontRef idx="minor">
            <a:schemeClr val="dk1"/>
          </a:fontRef>
        </p:style>
        <p:txBody>
          <a:bodyPr wrap="square" rtlCol="0">
            <a:noAutofit/>
          </a:bodyPr>
          <a:lstStyle/>
          <a:p>
            <a:pPr algn="just"/>
            <a:r>
              <a:rPr lang="en-US" sz="1600" dirty="0"/>
              <a:t>Gluten is a protein found in wheat. When gluten is digested in the small intestine</a:t>
            </a:r>
            <a:r>
              <a:rPr lang="en-US" sz="1600" dirty="0" smtClean="0"/>
              <a:t>, the </a:t>
            </a:r>
            <a:r>
              <a:rPr lang="en-US" sz="1600" dirty="0"/>
              <a:t>products include peptides. Peptides are short chains of amino acids. </a:t>
            </a:r>
            <a:r>
              <a:rPr lang="en-US" sz="1600" dirty="0" smtClean="0"/>
              <a:t>These peptides </a:t>
            </a:r>
            <a:r>
              <a:rPr lang="en-US" sz="1600" dirty="0"/>
              <a:t>cannot be absorbed by facilitated diffusion and leave the gut in </a:t>
            </a:r>
            <a:r>
              <a:rPr lang="en-US" sz="1600" dirty="0" err="1"/>
              <a:t>faeces</a:t>
            </a:r>
            <a:r>
              <a:rPr lang="en-US" sz="1600" dirty="0" smtClean="0"/>
              <a:t>.</a:t>
            </a:r>
          </a:p>
          <a:p>
            <a:pPr algn="just"/>
            <a:r>
              <a:rPr lang="en-US" sz="1600" dirty="0" smtClean="0"/>
              <a:t>Some </a:t>
            </a:r>
            <a:r>
              <a:rPr lang="en-US" sz="1600" dirty="0"/>
              <a:t>people have coeliac disease. The epithelial cells of people with coeliac </a:t>
            </a:r>
            <a:r>
              <a:rPr lang="en-US" sz="1600" dirty="0" smtClean="0"/>
              <a:t>disease do </a:t>
            </a:r>
            <a:r>
              <a:rPr lang="en-US" sz="1600" dirty="0"/>
              <a:t>not absorb the products of digestion very well. In these people, some of </a:t>
            </a:r>
            <a:r>
              <a:rPr lang="en-US" sz="1600" dirty="0" smtClean="0"/>
              <a:t>the peptides </a:t>
            </a:r>
            <a:r>
              <a:rPr lang="en-US" sz="1600" dirty="0"/>
              <a:t>from gluten can pass between the epithelial cells lining the small </a:t>
            </a:r>
            <a:r>
              <a:rPr lang="en-US" sz="1600" dirty="0" smtClean="0"/>
              <a:t>intestine and </a:t>
            </a:r>
            <a:r>
              <a:rPr lang="en-US" sz="1600" dirty="0"/>
              <a:t>enter the intestine wall. Here, the peptides cause an immune response that </a:t>
            </a:r>
            <a:r>
              <a:rPr lang="en-US" sz="1600" dirty="0" smtClean="0"/>
              <a:t>leads to </a:t>
            </a:r>
            <a:r>
              <a:rPr lang="en-US" sz="1600" dirty="0"/>
              <a:t>the destruction of microvilli on the epithelial cells.</a:t>
            </a:r>
          </a:p>
          <a:p>
            <a:pPr algn="just"/>
            <a:r>
              <a:rPr lang="en-US" sz="1600" dirty="0"/>
              <a:t>Scientists have identified a drug which might help people with coeliac disease</a:t>
            </a:r>
            <a:r>
              <a:rPr lang="en-US" sz="1600" dirty="0" smtClean="0"/>
              <a:t>. It </a:t>
            </a:r>
            <a:r>
              <a:rPr lang="en-US" sz="1600" dirty="0"/>
              <a:t>reduces the movement of peptides between epithelial cells. They </a:t>
            </a:r>
            <a:r>
              <a:rPr lang="en-US" sz="1600" dirty="0" smtClean="0"/>
              <a:t>have carried </a:t>
            </a:r>
            <a:r>
              <a:rPr lang="en-US" sz="1600" dirty="0"/>
              <a:t>out trials of the drug with patients with coeliac disease.</a:t>
            </a:r>
            <a:endParaRPr lang="en-GB" sz="1600" dirty="0"/>
          </a:p>
        </p:txBody>
      </p:sp>
      <p:sp>
        <p:nvSpPr>
          <p:cNvPr id="3" name="Rectangle 2"/>
          <p:cNvSpPr/>
          <p:nvPr/>
        </p:nvSpPr>
        <p:spPr>
          <a:xfrm>
            <a:off x="4589011" y="1390890"/>
            <a:ext cx="4375477" cy="1077218"/>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1600" dirty="0"/>
              <a:t>Name the type of chemical reaction which produces amino acids from proteins.</a:t>
            </a:r>
          </a:p>
          <a:p>
            <a:endParaRPr lang="en-GB" sz="1600" dirty="0"/>
          </a:p>
          <a:p>
            <a:pPr algn="r"/>
            <a:r>
              <a:rPr lang="en-GB" sz="1600" dirty="0"/>
              <a:t>(1 mark)</a:t>
            </a:r>
          </a:p>
        </p:txBody>
      </p:sp>
      <p:sp>
        <p:nvSpPr>
          <p:cNvPr id="5" name="Rectangle 4"/>
          <p:cNvSpPr/>
          <p:nvPr/>
        </p:nvSpPr>
        <p:spPr>
          <a:xfrm>
            <a:off x="4589010" y="2708920"/>
            <a:ext cx="4375477" cy="3888432"/>
          </a:xfrm>
          <a:prstGeom prst="rect">
            <a:avLst/>
          </a:prstGeom>
        </p:spPr>
        <p:style>
          <a:lnRef idx="2">
            <a:schemeClr val="dk1"/>
          </a:lnRef>
          <a:fillRef idx="1">
            <a:schemeClr val="lt1"/>
          </a:fillRef>
          <a:effectRef idx="0">
            <a:schemeClr val="dk1"/>
          </a:effectRef>
          <a:fontRef idx="minor">
            <a:schemeClr val="dk1"/>
          </a:fontRef>
        </p:style>
        <p:txBody>
          <a:bodyPr wrap="square">
            <a:noAutofit/>
          </a:bodyPr>
          <a:lstStyle/>
          <a:p>
            <a:r>
              <a:rPr lang="en-US" sz="1600" dirty="0"/>
              <a:t>The peptides released when gluten is digested cannot be absorbed </a:t>
            </a:r>
            <a:r>
              <a:rPr lang="en-US" sz="1600" dirty="0" smtClean="0"/>
              <a:t>by facilitated diffusion. </a:t>
            </a:r>
            <a:r>
              <a:rPr lang="en-US" sz="1600" dirty="0"/>
              <a:t>Suggest why.</a:t>
            </a:r>
          </a:p>
          <a:p>
            <a:pPr algn="r"/>
            <a:endParaRPr lang="en-GB" sz="1600" dirty="0" smtClean="0"/>
          </a:p>
          <a:p>
            <a:pPr algn="r"/>
            <a:endParaRPr lang="en-GB" sz="2400" dirty="0"/>
          </a:p>
          <a:p>
            <a:pPr algn="r"/>
            <a:endParaRPr lang="en-GB" sz="1600" dirty="0" smtClean="0"/>
          </a:p>
          <a:p>
            <a:pPr algn="r"/>
            <a:endParaRPr lang="en-GB" sz="1600" dirty="0"/>
          </a:p>
          <a:p>
            <a:pPr algn="r"/>
            <a:endParaRPr lang="en-GB" sz="1600" dirty="0" smtClean="0"/>
          </a:p>
          <a:p>
            <a:pPr algn="r"/>
            <a:endParaRPr lang="en-GB" sz="1600" dirty="0"/>
          </a:p>
          <a:p>
            <a:pPr algn="r"/>
            <a:endParaRPr lang="en-GB" sz="1600" dirty="0" smtClean="0"/>
          </a:p>
          <a:p>
            <a:pPr algn="r"/>
            <a:endParaRPr lang="en-GB" sz="1600" dirty="0"/>
          </a:p>
          <a:p>
            <a:pPr algn="r"/>
            <a:endParaRPr lang="en-GB" sz="1600" dirty="0" smtClean="0"/>
          </a:p>
          <a:p>
            <a:pPr algn="r"/>
            <a:endParaRPr lang="en-GB" sz="1600" dirty="0"/>
          </a:p>
          <a:p>
            <a:pPr algn="r"/>
            <a:endParaRPr lang="en-GB" sz="1600" dirty="0" smtClean="0"/>
          </a:p>
          <a:p>
            <a:pPr algn="r"/>
            <a:r>
              <a:rPr lang="en-GB" sz="1600" dirty="0" smtClean="0"/>
              <a:t>(</a:t>
            </a:r>
            <a:r>
              <a:rPr lang="en-GB" sz="1600" dirty="0"/>
              <a:t>3 marks)</a:t>
            </a:r>
          </a:p>
        </p:txBody>
      </p:sp>
    </p:spTree>
    <p:extLst>
      <p:ext uri="{BB962C8B-B14F-4D97-AF65-F5344CB8AC3E}">
        <p14:creationId xmlns:p14="http://schemas.microsoft.com/office/powerpoint/2010/main" val="23392273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9512" y="188640"/>
            <a:ext cx="8784976"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b="1" dirty="0" smtClean="0">
                <a:latin typeface="Arial" pitchFamily="34" charset="0"/>
                <a:cs typeface="Arial" pitchFamily="34" charset="0"/>
              </a:rPr>
              <a:t>Unit 1: Chapter 2: Enzymes and the digestive system</a:t>
            </a:r>
            <a:endParaRPr lang="en-GB" b="1" dirty="0">
              <a:latin typeface="Arial" pitchFamily="34" charset="0"/>
              <a:cs typeface="Arial" pitchFamily="34" charset="0"/>
            </a:endParaRPr>
          </a:p>
        </p:txBody>
      </p:sp>
      <p:sp>
        <p:nvSpPr>
          <p:cNvPr id="8" name="TextBox 7"/>
          <p:cNvSpPr txBox="1"/>
          <p:nvPr/>
        </p:nvSpPr>
        <p:spPr>
          <a:xfrm>
            <a:off x="179512" y="755412"/>
            <a:ext cx="8784976"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b="1" dirty="0" smtClean="0">
                <a:latin typeface="Arial" pitchFamily="34" charset="0"/>
                <a:cs typeface="Arial" pitchFamily="34" charset="0"/>
              </a:rPr>
              <a:t>Exam questions</a:t>
            </a:r>
            <a:endParaRPr lang="en-GB" b="1" dirty="0">
              <a:latin typeface="Arial" pitchFamily="34" charset="0"/>
              <a:cs typeface="Arial" pitchFamily="34" charset="0"/>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129" y="1412776"/>
            <a:ext cx="2790695" cy="2160239"/>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131840" y="1412776"/>
            <a:ext cx="5832648" cy="2160239"/>
          </a:xfrm>
          <a:prstGeom prst="rect">
            <a:avLst/>
          </a:prstGeom>
        </p:spPr>
        <p:style>
          <a:lnRef idx="2">
            <a:schemeClr val="dk1"/>
          </a:lnRef>
          <a:fillRef idx="1">
            <a:schemeClr val="lt1"/>
          </a:fillRef>
          <a:effectRef idx="0">
            <a:schemeClr val="dk1"/>
          </a:effectRef>
          <a:fontRef idx="minor">
            <a:schemeClr val="dk1"/>
          </a:fontRef>
        </p:style>
        <p:txBody>
          <a:bodyPr wrap="square" rtlCol="0">
            <a:noAutofit/>
          </a:bodyPr>
          <a:lstStyle/>
          <a:p>
            <a:r>
              <a:rPr lang="en-GB" sz="1600" dirty="0" smtClean="0"/>
              <a:t>Describe what the graph show about the effect of substrate concentration on the rate of this enzyme controlled reaction.</a:t>
            </a:r>
          </a:p>
          <a:p>
            <a:endParaRPr lang="en-GB" sz="1600" dirty="0"/>
          </a:p>
          <a:p>
            <a:endParaRPr lang="en-GB" sz="1600" dirty="0" smtClean="0"/>
          </a:p>
          <a:p>
            <a:endParaRPr lang="en-GB" sz="1600" dirty="0" smtClean="0"/>
          </a:p>
          <a:p>
            <a:endParaRPr lang="en-GB" sz="1600" dirty="0"/>
          </a:p>
          <a:p>
            <a:endParaRPr lang="en-GB" sz="1600" dirty="0" smtClean="0"/>
          </a:p>
          <a:p>
            <a:pPr algn="r"/>
            <a:r>
              <a:rPr lang="en-GB" sz="1600" dirty="0" smtClean="0"/>
              <a:t>(2 marks)</a:t>
            </a:r>
            <a:endParaRPr lang="en-GB" sz="1600" dirty="0"/>
          </a:p>
        </p:txBody>
      </p:sp>
      <p:sp>
        <p:nvSpPr>
          <p:cNvPr id="13" name="TextBox 12"/>
          <p:cNvSpPr txBox="1"/>
          <p:nvPr/>
        </p:nvSpPr>
        <p:spPr>
          <a:xfrm>
            <a:off x="179512" y="3789041"/>
            <a:ext cx="4248472" cy="2808311"/>
          </a:xfrm>
          <a:prstGeom prst="rect">
            <a:avLst/>
          </a:prstGeom>
        </p:spPr>
        <p:style>
          <a:lnRef idx="2">
            <a:schemeClr val="dk1"/>
          </a:lnRef>
          <a:fillRef idx="1">
            <a:schemeClr val="lt1"/>
          </a:fillRef>
          <a:effectRef idx="0">
            <a:schemeClr val="dk1"/>
          </a:effectRef>
          <a:fontRef idx="minor">
            <a:schemeClr val="dk1"/>
          </a:fontRef>
        </p:style>
        <p:txBody>
          <a:bodyPr wrap="square" rtlCol="0">
            <a:noAutofit/>
          </a:bodyPr>
          <a:lstStyle/>
          <a:p>
            <a:r>
              <a:rPr lang="en-GB" sz="1600" dirty="0" smtClean="0"/>
              <a:t>What limits the rate of this reaction between points A and B? Give the evidence from the graph for this.</a:t>
            </a:r>
          </a:p>
          <a:p>
            <a:endParaRPr lang="en-GB" sz="1600" dirty="0"/>
          </a:p>
          <a:p>
            <a:endParaRPr lang="en-GB" sz="1600" dirty="0" smtClean="0"/>
          </a:p>
          <a:p>
            <a:endParaRPr lang="en-GB" sz="1600" dirty="0" smtClean="0"/>
          </a:p>
          <a:p>
            <a:endParaRPr lang="en-GB" sz="1600" dirty="0" smtClean="0"/>
          </a:p>
          <a:p>
            <a:endParaRPr lang="en-GB" sz="1600" dirty="0"/>
          </a:p>
          <a:p>
            <a:endParaRPr lang="en-GB" sz="1600" dirty="0"/>
          </a:p>
          <a:p>
            <a:endParaRPr lang="en-GB" sz="1600" dirty="0" smtClean="0"/>
          </a:p>
          <a:p>
            <a:pPr algn="r"/>
            <a:r>
              <a:rPr lang="en-GB" sz="1600" dirty="0" smtClean="0"/>
              <a:t>(2 marks)</a:t>
            </a:r>
            <a:endParaRPr lang="en-GB" sz="1600" dirty="0"/>
          </a:p>
        </p:txBody>
      </p:sp>
      <p:sp>
        <p:nvSpPr>
          <p:cNvPr id="14" name="TextBox 13"/>
          <p:cNvSpPr txBox="1"/>
          <p:nvPr/>
        </p:nvSpPr>
        <p:spPr>
          <a:xfrm>
            <a:off x="4716016" y="3789040"/>
            <a:ext cx="4248472" cy="1584176"/>
          </a:xfrm>
          <a:prstGeom prst="rect">
            <a:avLst/>
          </a:prstGeom>
        </p:spPr>
        <p:style>
          <a:lnRef idx="2">
            <a:schemeClr val="dk1"/>
          </a:lnRef>
          <a:fillRef idx="1">
            <a:schemeClr val="lt1"/>
          </a:fillRef>
          <a:effectRef idx="0">
            <a:schemeClr val="dk1"/>
          </a:effectRef>
          <a:fontRef idx="minor">
            <a:schemeClr val="dk1"/>
          </a:fontRef>
        </p:style>
        <p:txBody>
          <a:bodyPr wrap="square" rtlCol="0">
            <a:noAutofit/>
          </a:bodyPr>
          <a:lstStyle/>
          <a:p>
            <a:r>
              <a:rPr lang="en-GB" sz="1600" dirty="0" smtClean="0"/>
              <a:t>Suggest a reason for the shape of the curve between points C and D.</a:t>
            </a:r>
            <a:endParaRPr lang="en-GB" sz="1600" dirty="0"/>
          </a:p>
          <a:p>
            <a:endParaRPr lang="en-GB" sz="1600" dirty="0"/>
          </a:p>
          <a:p>
            <a:endParaRPr lang="en-GB" sz="1600" dirty="0" smtClean="0"/>
          </a:p>
          <a:p>
            <a:endParaRPr lang="en-GB" sz="1600" dirty="0" smtClean="0"/>
          </a:p>
          <a:p>
            <a:pPr algn="r"/>
            <a:r>
              <a:rPr lang="en-GB" sz="1600" dirty="0" smtClean="0"/>
              <a:t>(1 mark)</a:t>
            </a:r>
            <a:endParaRPr lang="en-GB" sz="1600" dirty="0"/>
          </a:p>
        </p:txBody>
      </p:sp>
      <p:sp>
        <p:nvSpPr>
          <p:cNvPr id="15" name="TextBox 14"/>
          <p:cNvSpPr txBox="1"/>
          <p:nvPr/>
        </p:nvSpPr>
        <p:spPr>
          <a:xfrm>
            <a:off x="4716016" y="5517232"/>
            <a:ext cx="4248472" cy="1080119"/>
          </a:xfrm>
          <a:prstGeom prst="rect">
            <a:avLst/>
          </a:prstGeom>
        </p:spPr>
        <p:style>
          <a:lnRef idx="2">
            <a:schemeClr val="dk1"/>
          </a:lnRef>
          <a:fillRef idx="1">
            <a:schemeClr val="lt1"/>
          </a:fillRef>
          <a:effectRef idx="0">
            <a:schemeClr val="dk1"/>
          </a:effectRef>
          <a:fontRef idx="minor">
            <a:schemeClr val="dk1"/>
          </a:fontRef>
        </p:style>
        <p:txBody>
          <a:bodyPr wrap="square" rtlCol="0">
            <a:noAutofit/>
          </a:bodyPr>
          <a:lstStyle/>
          <a:p>
            <a:r>
              <a:rPr lang="en-GB" sz="1600" dirty="0" smtClean="0"/>
              <a:t>Sketch a curve on the graph to show the rate of this reaction in the presence of a competitive inhibitor.</a:t>
            </a:r>
          </a:p>
          <a:p>
            <a:pPr algn="r"/>
            <a:r>
              <a:rPr lang="en-GB" sz="1600" dirty="0" smtClean="0"/>
              <a:t>(1 mark)</a:t>
            </a:r>
            <a:endParaRPr lang="en-GB" sz="1600" dirty="0"/>
          </a:p>
        </p:txBody>
      </p:sp>
    </p:spTree>
    <p:extLst>
      <p:ext uri="{BB962C8B-B14F-4D97-AF65-F5344CB8AC3E}">
        <p14:creationId xmlns:p14="http://schemas.microsoft.com/office/powerpoint/2010/main" val="12367515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9512" y="188640"/>
            <a:ext cx="8784976"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b="1" dirty="0" smtClean="0">
                <a:latin typeface="Arial" pitchFamily="34" charset="0"/>
                <a:cs typeface="Arial" pitchFamily="34" charset="0"/>
              </a:rPr>
              <a:t>Unit 1: Chapter 3: Cells and movement in and out of them</a:t>
            </a:r>
            <a:endParaRPr lang="en-GB" b="1" dirty="0">
              <a:latin typeface="Arial" pitchFamily="34" charset="0"/>
              <a:cs typeface="Arial" pitchFamily="34" charset="0"/>
            </a:endParaRPr>
          </a:p>
        </p:txBody>
      </p:sp>
      <p:sp>
        <p:nvSpPr>
          <p:cNvPr id="7" name="TextBox 6"/>
          <p:cNvSpPr txBox="1"/>
          <p:nvPr/>
        </p:nvSpPr>
        <p:spPr>
          <a:xfrm>
            <a:off x="179512" y="788511"/>
            <a:ext cx="5436000" cy="98488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600" dirty="0" smtClean="0"/>
              <a:t>3.1 Investigating the structure of cells:</a:t>
            </a:r>
          </a:p>
          <a:p>
            <a:r>
              <a:rPr lang="en-GB" sz="1400" dirty="0" smtClean="0"/>
              <a:t>What is magnification and resolution?</a:t>
            </a:r>
          </a:p>
          <a:p>
            <a:r>
              <a:rPr lang="en-GB" sz="1400" dirty="0" smtClean="0"/>
              <a:t>What is fractionation?</a:t>
            </a:r>
          </a:p>
          <a:p>
            <a:r>
              <a:rPr lang="en-GB" sz="1400" dirty="0" smtClean="0"/>
              <a:t>How does ultracentrifugation work?</a:t>
            </a:r>
          </a:p>
        </p:txBody>
      </p:sp>
      <p:sp>
        <p:nvSpPr>
          <p:cNvPr id="2" name="TextBox 1"/>
          <p:cNvSpPr txBox="1"/>
          <p:nvPr/>
        </p:nvSpPr>
        <p:spPr>
          <a:xfrm>
            <a:off x="5796136" y="788511"/>
            <a:ext cx="3168352" cy="984885"/>
          </a:xfrm>
          <a:prstGeom prst="rect">
            <a:avLst/>
          </a:prstGeom>
        </p:spPr>
        <p:style>
          <a:lnRef idx="2">
            <a:schemeClr val="dk1"/>
          </a:lnRef>
          <a:fillRef idx="1">
            <a:schemeClr val="lt1"/>
          </a:fillRef>
          <a:effectRef idx="0">
            <a:schemeClr val="dk1"/>
          </a:effectRef>
          <a:fontRef idx="minor">
            <a:schemeClr val="dk1"/>
          </a:fontRef>
        </p:style>
        <p:txBody>
          <a:bodyPr wrap="square" rtlCol="0">
            <a:noAutofit/>
          </a:bodyPr>
          <a:lstStyle/>
          <a:p>
            <a:r>
              <a:rPr lang="en-GB" sz="1600" dirty="0" smtClean="0"/>
              <a:t>Key words:</a:t>
            </a:r>
          </a:p>
          <a:p>
            <a:r>
              <a:rPr lang="en-GB" sz="1400" dirty="0" smtClean="0"/>
              <a:t>cell fractionation; </a:t>
            </a:r>
            <a:r>
              <a:rPr lang="en-GB" sz="1400" dirty="0" err="1" smtClean="0"/>
              <a:t>homogenation</a:t>
            </a:r>
            <a:r>
              <a:rPr lang="en-GB" sz="1400" dirty="0" smtClean="0"/>
              <a:t>; magnification; </a:t>
            </a:r>
            <a:r>
              <a:rPr lang="en-GB" sz="1400" dirty="0"/>
              <a:t>resolution; </a:t>
            </a:r>
            <a:r>
              <a:rPr lang="en-GB" sz="1400" dirty="0" smtClean="0"/>
              <a:t>ultracentrifugation</a:t>
            </a:r>
            <a:endParaRPr lang="en-GB" sz="1400"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44938" y="2606377"/>
            <a:ext cx="4019550" cy="399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4944938" y="1988840"/>
            <a:ext cx="4019550" cy="4608512"/>
          </a:xfrm>
          <a:prstGeom prst="rect">
            <a:avLst/>
          </a:prstGeom>
          <a:noFill/>
        </p:spPr>
        <p:style>
          <a:lnRef idx="2">
            <a:schemeClr val="dk1"/>
          </a:lnRef>
          <a:fillRef idx="1">
            <a:schemeClr val="lt1"/>
          </a:fillRef>
          <a:effectRef idx="0">
            <a:schemeClr val="dk1"/>
          </a:effectRef>
          <a:fontRef idx="minor">
            <a:schemeClr val="dk1"/>
          </a:fontRef>
        </p:style>
        <p:txBody>
          <a:bodyPr wrap="square" rtlCol="0">
            <a:noAutofit/>
          </a:bodyPr>
          <a:lstStyle/>
          <a:p>
            <a:r>
              <a:rPr lang="en-GB" sz="1600" dirty="0" smtClean="0"/>
              <a:t>Label the diagram to summarise cell fractionation</a:t>
            </a:r>
            <a:endParaRPr lang="en-GB" sz="1600" dirty="0"/>
          </a:p>
        </p:txBody>
      </p:sp>
      <p:sp>
        <p:nvSpPr>
          <p:cNvPr id="5" name="TextBox 4"/>
          <p:cNvSpPr txBox="1"/>
          <p:nvPr/>
        </p:nvSpPr>
        <p:spPr>
          <a:xfrm>
            <a:off x="179512" y="1988840"/>
            <a:ext cx="4536504" cy="2304256"/>
          </a:xfrm>
          <a:prstGeom prst="rect">
            <a:avLst/>
          </a:prstGeom>
        </p:spPr>
        <p:style>
          <a:lnRef idx="2">
            <a:schemeClr val="dk1"/>
          </a:lnRef>
          <a:fillRef idx="1">
            <a:schemeClr val="lt1"/>
          </a:fillRef>
          <a:effectRef idx="0">
            <a:schemeClr val="dk1"/>
          </a:effectRef>
          <a:fontRef idx="minor">
            <a:schemeClr val="dk1"/>
          </a:fontRef>
        </p:style>
        <p:txBody>
          <a:bodyPr wrap="square" rtlCol="0">
            <a:noAutofit/>
          </a:bodyPr>
          <a:lstStyle/>
          <a:p>
            <a:r>
              <a:rPr lang="en-GB" sz="1600" dirty="0" smtClean="0"/>
              <a:t>Fill in the formula triangle for magnification</a:t>
            </a:r>
            <a:endParaRPr lang="en-GB" sz="1600" dirty="0"/>
          </a:p>
        </p:txBody>
      </p:sp>
      <p:sp>
        <p:nvSpPr>
          <p:cNvPr id="6" name="Isosceles Triangle 5"/>
          <p:cNvSpPr/>
          <p:nvPr/>
        </p:nvSpPr>
        <p:spPr>
          <a:xfrm>
            <a:off x="395536" y="2420888"/>
            <a:ext cx="4176464" cy="1656184"/>
          </a:xfrm>
          <a:prstGeom prst="triangl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cxnSp>
        <p:nvCxnSpPr>
          <p:cNvPr id="9" name="Straight Connector 8"/>
          <p:cNvCxnSpPr>
            <a:stCxn id="6" idx="1"/>
            <a:endCxn id="6" idx="5"/>
          </p:cNvCxnSpPr>
          <p:nvPr/>
        </p:nvCxnSpPr>
        <p:spPr>
          <a:xfrm>
            <a:off x="1439652" y="3248980"/>
            <a:ext cx="2088232" cy="0"/>
          </a:xfrm>
          <a:prstGeom prst="line">
            <a:avLst/>
          </a:prstGeom>
        </p:spPr>
        <p:style>
          <a:lnRef idx="1">
            <a:schemeClr val="dk1"/>
          </a:lnRef>
          <a:fillRef idx="0">
            <a:schemeClr val="dk1"/>
          </a:fillRef>
          <a:effectRef idx="0">
            <a:schemeClr val="dk1"/>
          </a:effectRef>
          <a:fontRef idx="minor">
            <a:schemeClr val="tx1"/>
          </a:fontRef>
        </p:style>
      </p:cxnSp>
      <p:cxnSp>
        <p:nvCxnSpPr>
          <p:cNvPr id="11" name="Straight Connector 10"/>
          <p:cNvCxnSpPr>
            <a:endCxn id="6" idx="3"/>
          </p:cNvCxnSpPr>
          <p:nvPr/>
        </p:nvCxnSpPr>
        <p:spPr>
          <a:xfrm>
            <a:off x="2483768" y="3248980"/>
            <a:ext cx="0" cy="828092"/>
          </a:xfrm>
          <a:prstGeom prst="line">
            <a:avLst/>
          </a:prstGeom>
        </p:spPr>
        <p:style>
          <a:lnRef idx="1">
            <a:schemeClr val="dk1"/>
          </a:lnRef>
          <a:fillRef idx="0">
            <a:schemeClr val="dk1"/>
          </a:fillRef>
          <a:effectRef idx="0">
            <a:schemeClr val="dk1"/>
          </a:effectRef>
          <a:fontRef idx="minor">
            <a:schemeClr val="tx1"/>
          </a:fontRef>
        </p:style>
      </p:cxnSp>
      <p:sp>
        <p:nvSpPr>
          <p:cNvPr id="13" name="TextBox 12"/>
          <p:cNvSpPr txBox="1"/>
          <p:nvPr/>
        </p:nvSpPr>
        <p:spPr>
          <a:xfrm>
            <a:off x="179512" y="4509120"/>
            <a:ext cx="4536504" cy="206210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600" dirty="0" smtClean="0"/>
              <a:t>What is magnification?</a:t>
            </a:r>
          </a:p>
          <a:p>
            <a:endParaRPr lang="en-GB" sz="1600" dirty="0"/>
          </a:p>
          <a:p>
            <a:endParaRPr lang="en-GB" sz="1600" dirty="0" smtClean="0"/>
          </a:p>
          <a:p>
            <a:endParaRPr lang="en-GB" sz="1600" dirty="0"/>
          </a:p>
          <a:p>
            <a:r>
              <a:rPr lang="en-GB" sz="1600" dirty="0" smtClean="0"/>
              <a:t>What is resolution?</a:t>
            </a:r>
          </a:p>
          <a:p>
            <a:endParaRPr lang="en-GB" sz="1600" dirty="0"/>
          </a:p>
          <a:p>
            <a:endParaRPr lang="en-GB" sz="1600" dirty="0" smtClean="0"/>
          </a:p>
          <a:p>
            <a:endParaRPr lang="en-GB" sz="1600" dirty="0"/>
          </a:p>
        </p:txBody>
      </p:sp>
    </p:spTree>
    <p:extLst>
      <p:ext uri="{BB962C8B-B14F-4D97-AF65-F5344CB8AC3E}">
        <p14:creationId xmlns:p14="http://schemas.microsoft.com/office/powerpoint/2010/main" val="21738254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9512" y="188640"/>
            <a:ext cx="8784976"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b="1" dirty="0" smtClean="0">
                <a:latin typeface="Arial" pitchFamily="34" charset="0"/>
                <a:cs typeface="Arial" pitchFamily="34" charset="0"/>
              </a:rPr>
              <a:t>Unit 1: Chapter 1: Causes of Disease</a:t>
            </a:r>
            <a:endParaRPr lang="en-GB" b="1" dirty="0">
              <a:latin typeface="Arial" pitchFamily="34" charset="0"/>
              <a:cs typeface="Arial" pitchFamily="34" charset="0"/>
            </a:endParaRPr>
          </a:p>
        </p:txBody>
      </p:sp>
      <p:sp>
        <p:nvSpPr>
          <p:cNvPr id="5" name="TextBox 4"/>
          <p:cNvSpPr txBox="1"/>
          <p:nvPr/>
        </p:nvSpPr>
        <p:spPr>
          <a:xfrm>
            <a:off x="179512" y="764704"/>
            <a:ext cx="5436000" cy="98488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600" dirty="0" smtClean="0"/>
              <a:t>1.1 Pathogens:</a:t>
            </a:r>
          </a:p>
          <a:p>
            <a:r>
              <a:rPr lang="en-GB" sz="1400" dirty="0" smtClean="0"/>
              <a:t>What are pathogens?</a:t>
            </a:r>
          </a:p>
          <a:p>
            <a:r>
              <a:rPr lang="en-GB" sz="1400" dirty="0" smtClean="0"/>
              <a:t>How do pathogens enter the body?</a:t>
            </a:r>
          </a:p>
          <a:p>
            <a:r>
              <a:rPr lang="en-GB" sz="1400" dirty="0" smtClean="0"/>
              <a:t>How do pathogens cause disease?</a:t>
            </a:r>
            <a:endParaRPr lang="en-GB" sz="1400" dirty="0"/>
          </a:p>
        </p:txBody>
      </p:sp>
      <p:sp>
        <p:nvSpPr>
          <p:cNvPr id="8" name="TextBox 7"/>
          <p:cNvSpPr txBox="1"/>
          <p:nvPr/>
        </p:nvSpPr>
        <p:spPr>
          <a:xfrm>
            <a:off x="5796136" y="788511"/>
            <a:ext cx="3168352" cy="961078"/>
          </a:xfrm>
          <a:prstGeom prst="rect">
            <a:avLst/>
          </a:prstGeom>
        </p:spPr>
        <p:style>
          <a:lnRef idx="2">
            <a:schemeClr val="dk1"/>
          </a:lnRef>
          <a:fillRef idx="1">
            <a:schemeClr val="lt1"/>
          </a:fillRef>
          <a:effectRef idx="0">
            <a:schemeClr val="dk1"/>
          </a:effectRef>
          <a:fontRef idx="minor">
            <a:schemeClr val="dk1"/>
          </a:fontRef>
        </p:style>
        <p:txBody>
          <a:bodyPr wrap="square" rtlCol="0">
            <a:noAutofit/>
          </a:bodyPr>
          <a:lstStyle/>
          <a:p>
            <a:r>
              <a:rPr lang="en-GB" sz="1600" dirty="0" smtClean="0"/>
              <a:t>Key words:</a:t>
            </a:r>
            <a:endParaRPr lang="en-GB" sz="1400" dirty="0" smtClean="0"/>
          </a:p>
          <a:p>
            <a:r>
              <a:rPr lang="en-GB" sz="1400" dirty="0"/>
              <a:t>damage</a:t>
            </a:r>
            <a:r>
              <a:rPr lang="en-GB" sz="1400" dirty="0" smtClean="0"/>
              <a:t>; </a:t>
            </a:r>
            <a:r>
              <a:rPr lang="en-GB" sz="1400" dirty="0"/>
              <a:t>infection</a:t>
            </a:r>
            <a:r>
              <a:rPr lang="en-GB" sz="1400" dirty="0" smtClean="0"/>
              <a:t>; </a:t>
            </a:r>
            <a:r>
              <a:rPr lang="en-GB" sz="1400" dirty="0"/>
              <a:t>microorganisms;</a:t>
            </a:r>
            <a:r>
              <a:rPr lang="en-GB" sz="1400" dirty="0" smtClean="0"/>
              <a:t> pathogens; toxins;</a:t>
            </a:r>
            <a:endParaRPr lang="en-GB" sz="1600" dirty="0"/>
          </a:p>
        </p:txBody>
      </p:sp>
      <p:sp>
        <p:nvSpPr>
          <p:cNvPr id="2" name="TextBox 1"/>
          <p:cNvSpPr txBox="1"/>
          <p:nvPr/>
        </p:nvSpPr>
        <p:spPr>
          <a:xfrm>
            <a:off x="179512" y="1916832"/>
            <a:ext cx="8784976" cy="1224136"/>
          </a:xfrm>
          <a:prstGeom prst="rect">
            <a:avLst/>
          </a:prstGeom>
        </p:spPr>
        <p:style>
          <a:lnRef idx="2">
            <a:schemeClr val="dk1"/>
          </a:lnRef>
          <a:fillRef idx="1">
            <a:schemeClr val="lt1"/>
          </a:fillRef>
          <a:effectRef idx="0">
            <a:schemeClr val="dk1"/>
          </a:effectRef>
          <a:fontRef idx="minor">
            <a:schemeClr val="dk1"/>
          </a:fontRef>
        </p:style>
        <p:txBody>
          <a:bodyPr wrap="square" rtlCol="0">
            <a:noAutofit/>
          </a:bodyPr>
          <a:lstStyle/>
          <a:p>
            <a:r>
              <a:rPr lang="en-GB" dirty="0" smtClean="0"/>
              <a:t>What is a pathogen?</a:t>
            </a:r>
            <a:endParaRPr lang="en-GB" dirty="0"/>
          </a:p>
        </p:txBody>
      </p:sp>
      <p:sp>
        <p:nvSpPr>
          <p:cNvPr id="6" name="TextBox 5"/>
          <p:cNvSpPr txBox="1"/>
          <p:nvPr/>
        </p:nvSpPr>
        <p:spPr>
          <a:xfrm>
            <a:off x="179512" y="3356992"/>
            <a:ext cx="8784976" cy="1584000"/>
          </a:xfrm>
          <a:prstGeom prst="rect">
            <a:avLst/>
          </a:prstGeom>
        </p:spPr>
        <p:style>
          <a:lnRef idx="2">
            <a:schemeClr val="dk1"/>
          </a:lnRef>
          <a:fillRef idx="1">
            <a:schemeClr val="lt1"/>
          </a:fillRef>
          <a:effectRef idx="0">
            <a:schemeClr val="dk1"/>
          </a:effectRef>
          <a:fontRef idx="minor">
            <a:schemeClr val="dk1"/>
          </a:fontRef>
        </p:style>
        <p:txBody>
          <a:bodyPr wrap="square" rtlCol="0">
            <a:noAutofit/>
          </a:bodyPr>
          <a:lstStyle/>
          <a:p>
            <a:r>
              <a:rPr lang="en-GB" dirty="0" smtClean="0"/>
              <a:t>How do pathogens enter the body?</a:t>
            </a:r>
            <a:endParaRPr lang="en-GB" dirty="0"/>
          </a:p>
        </p:txBody>
      </p:sp>
      <p:sp>
        <p:nvSpPr>
          <p:cNvPr id="7" name="TextBox 6"/>
          <p:cNvSpPr txBox="1"/>
          <p:nvPr/>
        </p:nvSpPr>
        <p:spPr>
          <a:xfrm>
            <a:off x="179512" y="5157192"/>
            <a:ext cx="8784976" cy="1512168"/>
          </a:xfrm>
          <a:prstGeom prst="rect">
            <a:avLst/>
          </a:prstGeom>
        </p:spPr>
        <p:style>
          <a:lnRef idx="2">
            <a:schemeClr val="dk1"/>
          </a:lnRef>
          <a:fillRef idx="1">
            <a:schemeClr val="lt1"/>
          </a:fillRef>
          <a:effectRef idx="0">
            <a:schemeClr val="dk1"/>
          </a:effectRef>
          <a:fontRef idx="minor">
            <a:schemeClr val="dk1"/>
          </a:fontRef>
        </p:style>
        <p:txBody>
          <a:bodyPr wrap="square" rtlCol="0">
            <a:noAutofit/>
          </a:bodyPr>
          <a:lstStyle/>
          <a:p>
            <a:r>
              <a:rPr lang="en-GB" dirty="0" smtClean="0"/>
              <a:t>How do pathogens cause disease?</a:t>
            </a:r>
            <a:endParaRPr lang="en-GB" dirty="0"/>
          </a:p>
        </p:txBody>
      </p:sp>
    </p:spTree>
    <p:extLst>
      <p:ext uri="{BB962C8B-B14F-4D97-AF65-F5344CB8AC3E}">
        <p14:creationId xmlns:p14="http://schemas.microsoft.com/office/powerpoint/2010/main" val="27224437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9512" y="188640"/>
            <a:ext cx="8784976"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b="1" dirty="0" smtClean="0">
                <a:latin typeface="Arial" pitchFamily="34" charset="0"/>
                <a:cs typeface="Arial" pitchFamily="34" charset="0"/>
              </a:rPr>
              <a:t>Unit 1: Chapter 3: Cells and movement in and out of them</a:t>
            </a:r>
            <a:endParaRPr lang="en-GB" b="1" dirty="0">
              <a:latin typeface="Arial" pitchFamily="34" charset="0"/>
              <a:cs typeface="Arial" pitchFamily="34" charset="0"/>
            </a:endParaRPr>
          </a:p>
        </p:txBody>
      </p:sp>
      <p:sp>
        <p:nvSpPr>
          <p:cNvPr id="7" name="TextBox 6"/>
          <p:cNvSpPr txBox="1"/>
          <p:nvPr/>
        </p:nvSpPr>
        <p:spPr>
          <a:xfrm>
            <a:off x="179512" y="788511"/>
            <a:ext cx="5436000" cy="141577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600" dirty="0" smtClean="0"/>
              <a:t>3.2 The electron microscope:</a:t>
            </a:r>
          </a:p>
          <a:p>
            <a:r>
              <a:rPr lang="en-GB" sz="1400" dirty="0" smtClean="0"/>
              <a:t>How do electron microscopes work?</a:t>
            </a:r>
          </a:p>
          <a:p>
            <a:r>
              <a:rPr lang="en-GB" sz="1400" dirty="0" smtClean="0"/>
              <a:t>What are the differences between a transmission electron microscope and a scanning electron microscope?</a:t>
            </a:r>
          </a:p>
          <a:p>
            <a:r>
              <a:rPr lang="en-GB" sz="1400" dirty="0" smtClean="0"/>
              <a:t>What are the limitations of the transmission and the scanning electron microscope?</a:t>
            </a:r>
          </a:p>
        </p:txBody>
      </p:sp>
      <p:sp>
        <p:nvSpPr>
          <p:cNvPr id="2" name="TextBox 1"/>
          <p:cNvSpPr txBox="1"/>
          <p:nvPr/>
        </p:nvSpPr>
        <p:spPr>
          <a:xfrm>
            <a:off x="5796136" y="788511"/>
            <a:ext cx="3168352" cy="1415772"/>
          </a:xfrm>
          <a:prstGeom prst="rect">
            <a:avLst/>
          </a:prstGeom>
        </p:spPr>
        <p:style>
          <a:lnRef idx="2">
            <a:schemeClr val="dk1"/>
          </a:lnRef>
          <a:fillRef idx="1">
            <a:schemeClr val="lt1"/>
          </a:fillRef>
          <a:effectRef idx="0">
            <a:schemeClr val="dk1"/>
          </a:effectRef>
          <a:fontRef idx="minor">
            <a:schemeClr val="dk1"/>
          </a:fontRef>
        </p:style>
        <p:txBody>
          <a:bodyPr wrap="square" rtlCol="0">
            <a:noAutofit/>
          </a:bodyPr>
          <a:lstStyle/>
          <a:p>
            <a:r>
              <a:rPr lang="en-GB" sz="1600" dirty="0" smtClean="0"/>
              <a:t>Key words:</a:t>
            </a:r>
          </a:p>
          <a:p>
            <a:r>
              <a:rPr lang="en-GB" sz="1400" dirty="0"/>
              <a:t>electron microscope</a:t>
            </a:r>
            <a:r>
              <a:rPr lang="en-GB" sz="1400" dirty="0" smtClean="0"/>
              <a:t>; </a:t>
            </a:r>
            <a:r>
              <a:rPr lang="en-GB" sz="1400" dirty="0"/>
              <a:t>light (optical) microscope</a:t>
            </a:r>
            <a:r>
              <a:rPr lang="en-GB" sz="1400" dirty="0" smtClean="0"/>
              <a:t>; photomicrograph; scanning electron microscope (SEM); transmission electron microscope (TEM)</a:t>
            </a:r>
            <a:endParaRPr lang="en-GB" sz="1400" dirty="0"/>
          </a:p>
        </p:txBody>
      </p:sp>
      <p:sp>
        <p:nvSpPr>
          <p:cNvPr id="3" name="TextBox 2"/>
          <p:cNvSpPr txBox="1"/>
          <p:nvPr/>
        </p:nvSpPr>
        <p:spPr>
          <a:xfrm>
            <a:off x="179512" y="2348880"/>
            <a:ext cx="4320000" cy="2808312"/>
          </a:xfrm>
          <a:prstGeom prst="rect">
            <a:avLst/>
          </a:prstGeom>
        </p:spPr>
        <p:style>
          <a:lnRef idx="2">
            <a:schemeClr val="dk1"/>
          </a:lnRef>
          <a:fillRef idx="1">
            <a:schemeClr val="lt1"/>
          </a:fillRef>
          <a:effectRef idx="0">
            <a:schemeClr val="dk1"/>
          </a:effectRef>
          <a:fontRef idx="minor">
            <a:schemeClr val="dk1"/>
          </a:fontRef>
        </p:style>
        <p:txBody>
          <a:bodyPr wrap="square" rtlCol="0">
            <a:noAutofit/>
          </a:bodyPr>
          <a:lstStyle/>
          <a:p>
            <a:r>
              <a:rPr lang="en-GB" sz="1600" dirty="0" smtClean="0"/>
              <a:t>The transmission electron microscope:</a:t>
            </a:r>
          </a:p>
          <a:p>
            <a:r>
              <a:rPr lang="en-GB" sz="1600" dirty="0" smtClean="0"/>
              <a:t>How it works:</a:t>
            </a:r>
          </a:p>
          <a:p>
            <a:endParaRPr lang="en-GB" sz="1600" dirty="0"/>
          </a:p>
          <a:p>
            <a:endParaRPr lang="en-GB" sz="1600" dirty="0" smtClean="0"/>
          </a:p>
          <a:p>
            <a:endParaRPr lang="en-GB" sz="1600" dirty="0"/>
          </a:p>
          <a:p>
            <a:endParaRPr lang="en-GB" sz="1600" dirty="0" smtClean="0"/>
          </a:p>
          <a:p>
            <a:r>
              <a:rPr lang="en-GB" sz="1600" dirty="0" smtClean="0"/>
              <a:t>What are it’s limitations:</a:t>
            </a:r>
          </a:p>
          <a:p>
            <a:endParaRPr lang="en-GB" sz="1600" dirty="0"/>
          </a:p>
          <a:p>
            <a:endParaRPr lang="en-GB" sz="1600" dirty="0" smtClean="0"/>
          </a:p>
          <a:p>
            <a:endParaRPr lang="en-GB" sz="1600" dirty="0"/>
          </a:p>
        </p:txBody>
      </p:sp>
      <p:sp>
        <p:nvSpPr>
          <p:cNvPr id="6" name="TextBox 5"/>
          <p:cNvSpPr txBox="1"/>
          <p:nvPr/>
        </p:nvSpPr>
        <p:spPr>
          <a:xfrm>
            <a:off x="4644008" y="2348880"/>
            <a:ext cx="4320000" cy="2808312"/>
          </a:xfrm>
          <a:prstGeom prst="rect">
            <a:avLst/>
          </a:prstGeom>
        </p:spPr>
        <p:style>
          <a:lnRef idx="2">
            <a:schemeClr val="dk1"/>
          </a:lnRef>
          <a:fillRef idx="1">
            <a:schemeClr val="lt1"/>
          </a:fillRef>
          <a:effectRef idx="0">
            <a:schemeClr val="dk1"/>
          </a:effectRef>
          <a:fontRef idx="minor">
            <a:schemeClr val="dk1"/>
          </a:fontRef>
        </p:style>
        <p:txBody>
          <a:bodyPr wrap="square" rtlCol="0">
            <a:noAutofit/>
          </a:bodyPr>
          <a:lstStyle/>
          <a:p>
            <a:r>
              <a:rPr lang="en-GB" sz="1600" dirty="0" smtClean="0"/>
              <a:t>The scanning electron microscope:</a:t>
            </a:r>
          </a:p>
          <a:p>
            <a:r>
              <a:rPr lang="en-GB" sz="1600" dirty="0"/>
              <a:t>How it works:</a:t>
            </a:r>
          </a:p>
          <a:p>
            <a:endParaRPr lang="en-GB" sz="1600" dirty="0"/>
          </a:p>
          <a:p>
            <a:endParaRPr lang="en-GB" sz="1600" dirty="0"/>
          </a:p>
          <a:p>
            <a:endParaRPr lang="en-GB" sz="1600" dirty="0"/>
          </a:p>
          <a:p>
            <a:endParaRPr lang="en-GB" sz="1600" dirty="0"/>
          </a:p>
          <a:p>
            <a:r>
              <a:rPr lang="en-GB" sz="1600" dirty="0"/>
              <a:t>What are it’s limitations:</a:t>
            </a:r>
          </a:p>
          <a:p>
            <a:endParaRPr lang="en-GB" sz="1600" dirty="0"/>
          </a:p>
          <a:p>
            <a:endParaRPr lang="en-GB" sz="1600" dirty="0"/>
          </a:p>
          <a:p>
            <a:endParaRPr lang="en-GB" sz="1600" dirty="0"/>
          </a:p>
          <a:p>
            <a:endParaRPr lang="en-GB" sz="1600" dirty="0"/>
          </a:p>
        </p:txBody>
      </p:sp>
      <p:sp>
        <p:nvSpPr>
          <p:cNvPr id="8" name="TextBox 7"/>
          <p:cNvSpPr txBox="1"/>
          <p:nvPr/>
        </p:nvSpPr>
        <p:spPr>
          <a:xfrm>
            <a:off x="179512" y="5309592"/>
            <a:ext cx="8784976" cy="1287760"/>
          </a:xfrm>
          <a:prstGeom prst="rect">
            <a:avLst/>
          </a:prstGeom>
        </p:spPr>
        <p:style>
          <a:lnRef idx="2">
            <a:schemeClr val="dk1"/>
          </a:lnRef>
          <a:fillRef idx="1">
            <a:schemeClr val="lt1"/>
          </a:fillRef>
          <a:effectRef idx="0">
            <a:schemeClr val="dk1"/>
          </a:effectRef>
          <a:fontRef idx="minor">
            <a:schemeClr val="dk1"/>
          </a:fontRef>
        </p:style>
        <p:txBody>
          <a:bodyPr wrap="square" rtlCol="0">
            <a:noAutofit/>
          </a:bodyPr>
          <a:lstStyle/>
          <a:p>
            <a:r>
              <a:rPr lang="en-GB" sz="1600" dirty="0" smtClean="0"/>
              <a:t>What are the differences between a TEM and a SEM?</a:t>
            </a:r>
            <a:endParaRPr lang="en-GB" sz="1600" dirty="0"/>
          </a:p>
          <a:p>
            <a:endParaRPr lang="en-GB" sz="1600" dirty="0" smtClean="0"/>
          </a:p>
          <a:p>
            <a:endParaRPr lang="en-GB" sz="1600" dirty="0"/>
          </a:p>
        </p:txBody>
      </p:sp>
    </p:spTree>
    <p:extLst>
      <p:ext uri="{BB962C8B-B14F-4D97-AF65-F5344CB8AC3E}">
        <p14:creationId xmlns:p14="http://schemas.microsoft.com/office/powerpoint/2010/main" val="14164859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9512" y="188640"/>
            <a:ext cx="8784976"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b="1" dirty="0" smtClean="0">
                <a:latin typeface="Arial" pitchFamily="34" charset="0"/>
                <a:cs typeface="Arial" pitchFamily="34" charset="0"/>
              </a:rPr>
              <a:t>Unit 1: Chapter 3: Cells and movement in and out of them</a:t>
            </a:r>
            <a:endParaRPr lang="en-GB" b="1" dirty="0">
              <a:latin typeface="Arial" pitchFamily="34" charset="0"/>
              <a:cs typeface="Arial" pitchFamily="34" charset="0"/>
            </a:endParaRPr>
          </a:p>
        </p:txBody>
      </p:sp>
      <p:sp>
        <p:nvSpPr>
          <p:cNvPr id="7" name="TextBox 6"/>
          <p:cNvSpPr txBox="1"/>
          <p:nvPr/>
        </p:nvSpPr>
        <p:spPr>
          <a:xfrm>
            <a:off x="179512" y="788511"/>
            <a:ext cx="4356000" cy="141577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600" dirty="0" smtClean="0"/>
              <a:t>3.3 Structure of an epithelial cell:</a:t>
            </a:r>
          </a:p>
          <a:p>
            <a:r>
              <a:rPr lang="en-GB" sz="1400" dirty="0" smtClean="0"/>
              <a:t>What is the structure and functions of the nucleus, mitochondria, rough endoplasmic reticulum, Golgi apparatus, lysosomes and microvilli?</a:t>
            </a:r>
          </a:p>
          <a:p>
            <a:r>
              <a:rPr lang="en-GB" sz="1400" dirty="0" smtClean="0"/>
              <a:t>What can the ultrastructure of a cell indicate about its functions?</a:t>
            </a:r>
          </a:p>
        </p:txBody>
      </p:sp>
      <p:sp>
        <p:nvSpPr>
          <p:cNvPr id="2" name="TextBox 1"/>
          <p:cNvSpPr txBox="1"/>
          <p:nvPr/>
        </p:nvSpPr>
        <p:spPr>
          <a:xfrm>
            <a:off x="4716016" y="788511"/>
            <a:ext cx="4248472" cy="1415772"/>
          </a:xfrm>
          <a:prstGeom prst="rect">
            <a:avLst/>
          </a:prstGeom>
        </p:spPr>
        <p:style>
          <a:lnRef idx="2">
            <a:schemeClr val="dk1"/>
          </a:lnRef>
          <a:fillRef idx="1">
            <a:schemeClr val="lt1"/>
          </a:fillRef>
          <a:effectRef idx="0">
            <a:schemeClr val="dk1"/>
          </a:effectRef>
          <a:fontRef idx="minor">
            <a:schemeClr val="dk1"/>
          </a:fontRef>
        </p:style>
        <p:txBody>
          <a:bodyPr wrap="square" rtlCol="0">
            <a:noAutofit/>
          </a:bodyPr>
          <a:lstStyle/>
          <a:p>
            <a:r>
              <a:rPr lang="en-GB" sz="1600" dirty="0" smtClean="0"/>
              <a:t>Key words: </a:t>
            </a:r>
            <a:r>
              <a:rPr lang="en-GB" sz="1400" dirty="0" smtClean="0"/>
              <a:t>active transport; chromatin; cristae; double membrane; </a:t>
            </a:r>
            <a:r>
              <a:rPr lang="en-GB" sz="1400" dirty="0"/>
              <a:t>endoplasmic reticulum (ER); </a:t>
            </a:r>
            <a:r>
              <a:rPr lang="en-GB" sz="1400" dirty="0" smtClean="0"/>
              <a:t>eukaryotic </a:t>
            </a:r>
            <a:r>
              <a:rPr lang="en-GB" sz="1400" dirty="0"/>
              <a:t>cell</a:t>
            </a:r>
            <a:r>
              <a:rPr lang="en-GB" sz="1400" dirty="0" smtClean="0"/>
              <a:t>; </a:t>
            </a:r>
            <a:r>
              <a:rPr lang="en-GB" sz="1400" dirty="0"/>
              <a:t>Golgi apparatus; lysosome; </a:t>
            </a:r>
            <a:r>
              <a:rPr lang="en-GB" sz="1400" dirty="0" smtClean="0"/>
              <a:t>matrix; </a:t>
            </a:r>
            <a:r>
              <a:rPr lang="en-GB" sz="1400" dirty="0"/>
              <a:t>microvilli;</a:t>
            </a:r>
            <a:r>
              <a:rPr lang="en-GB" sz="1400" dirty="0" smtClean="0"/>
              <a:t> mitochondria; </a:t>
            </a:r>
            <a:r>
              <a:rPr lang="en-GB" sz="1400" dirty="0"/>
              <a:t>nuclear envelope</a:t>
            </a:r>
            <a:r>
              <a:rPr lang="en-GB" sz="1400" dirty="0" smtClean="0"/>
              <a:t>;</a:t>
            </a:r>
            <a:r>
              <a:rPr lang="en-GB" sz="1400" dirty="0"/>
              <a:t> nuclear pore; nucleolus</a:t>
            </a:r>
            <a:r>
              <a:rPr lang="en-GB" sz="1400" dirty="0" smtClean="0"/>
              <a:t>; nucleoplasm; </a:t>
            </a:r>
            <a:r>
              <a:rPr lang="en-GB" sz="1400" dirty="0"/>
              <a:t>nucleus;</a:t>
            </a:r>
            <a:r>
              <a:rPr lang="en-GB" sz="1400" dirty="0" smtClean="0"/>
              <a:t> </a:t>
            </a:r>
            <a:r>
              <a:rPr lang="en-GB" sz="1400" dirty="0"/>
              <a:t>organelles;</a:t>
            </a:r>
            <a:r>
              <a:rPr lang="en-GB" sz="1400" dirty="0" smtClean="0"/>
              <a:t> ribosome; rough </a:t>
            </a:r>
            <a:r>
              <a:rPr lang="en-GB" sz="1400" dirty="0"/>
              <a:t>ER; smooth ER; </a:t>
            </a:r>
            <a:r>
              <a:rPr lang="en-GB" sz="1400" dirty="0" smtClean="0"/>
              <a:t>ultrastructure</a:t>
            </a:r>
          </a:p>
        </p:txBody>
      </p:sp>
      <p:sp>
        <p:nvSpPr>
          <p:cNvPr id="3" name="Rectangle 2"/>
          <p:cNvSpPr/>
          <p:nvPr/>
        </p:nvSpPr>
        <p:spPr>
          <a:xfrm>
            <a:off x="179512" y="2420888"/>
            <a:ext cx="8784976" cy="4176464"/>
          </a:xfrm>
          <a:prstGeom prst="rect">
            <a:avLst/>
          </a:prstGeom>
        </p:spPr>
        <p:style>
          <a:lnRef idx="2">
            <a:schemeClr val="dk1"/>
          </a:lnRef>
          <a:fillRef idx="1">
            <a:schemeClr val="lt1"/>
          </a:fillRef>
          <a:effectRef idx="0">
            <a:schemeClr val="dk1"/>
          </a:effectRef>
          <a:fontRef idx="minor">
            <a:schemeClr val="dk1"/>
          </a:fontRef>
        </p:style>
        <p:txBody>
          <a:bodyPr wrap="square">
            <a:noAutofit/>
          </a:bodyPr>
          <a:lstStyle/>
          <a:p>
            <a:r>
              <a:rPr lang="en-GB" sz="1600" dirty="0"/>
              <a:t>What is the structure and functions of the nucleus, mitochondria, rough endoplasmic reticulum, Golgi apparatus, lysosomes and microvilli</a:t>
            </a:r>
            <a:r>
              <a:rPr lang="en-GB" sz="1600" dirty="0" smtClean="0"/>
              <a:t>? </a:t>
            </a:r>
          </a:p>
          <a:p>
            <a:r>
              <a:rPr lang="en-GB" sz="1600" dirty="0" smtClean="0"/>
              <a:t>Nucleus</a:t>
            </a:r>
          </a:p>
          <a:p>
            <a:endParaRPr lang="en-GB" sz="1600" dirty="0"/>
          </a:p>
          <a:p>
            <a:endParaRPr lang="en-GB" sz="1600" dirty="0" smtClean="0"/>
          </a:p>
          <a:p>
            <a:endParaRPr lang="en-GB" sz="1600" dirty="0"/>
          </a:p>
          <a:p>
            <a:endParaRPr lang="en-GB" sz="1600" dirty="0" smtClean="0"/>
          </a:p>
          <a:p>
            <a:r>
              <a:rPr lang="en-GB" sz="1600" dirty="0" smtClean="0"/>
              <a:t>Mitochondria</a:t>
            </a:r>
          </a:p>
          <a:p>
            <a:endParaRPr lang="en-GB" sz="1600" dirty="0"/>
          </a:p>
          <a:p>
            <a:endParaRPr lang="en-GB" sz="1600" dirty="0" smtClean="0"/>
          </a:p>
          <a:p>
            <a:endParaRPr lang="en-GB" sz="1600" dirty="0"/>
          </a:p>
          <a:p>
            <a:endParaRPr lang="en-GB" sz="1600" dirty="0" smtClean="0"/>
          </a:p>
          <a:p>
            <a:r>
              <a:rPr lang="en-GB" sz="1600" dirty="0" smtClean="0"/>
              <a:t>Endoplasmic reticulum</a:t>
            </a:r>
            <a:endParaRPr lang="en-GB" sz="1600" dirty="0"/>
          </a:p>
          <a:p>
            <a:endParaRPr lang="en-GB" sz="1600" dirty="0" smtClean="0"/>
          </a:p>
          <a:p>
            <a:endParaRPr lang="en-GB" sz="1600" dirty="0"/>
          </a:p>
          <a:p>
            <a:endParaRPr lang="en-GB" sz="1600" dirty="0" smtClean="0"/>
          </a:p>
          <a:p>
            <a:endParaRPr lang="en-GB" sz="1600" dirty="0"/>
          </a:p>
          <a:p>
            <a:endParaRPr lang="en-GB" sz="1600" dirty="0" smtClean="0"/>
          </a:p>
          <a:p>
            <a:endParaRPr lang="en-GB" sz="1600" dirty="0"/>
          </a:p>
          <a:p>
            <a:endParaRPr lang="en-GB" sz="1600" dirty="0" smtClean="0"/>
          </a:p>
          <a:p>
            <a:endParaRPr lang="en-GB" sz="1600" dirty="0"/>
          </a:p>
          <a:p>
            <a:endParaRPr lang="en-GB" sz="1600" dirty="0" smtClean="0"/>
          </a:p>
          <a:p>
            <a:endParaRPr lang="en-GB" sz="1600" dirty="0"/>
          </a:p>
        </p:txBody>
      </p:sp>
      <p:pic>
        <p:nvPicPr>
          <p:cNvPr id="15369" name="Picture 9" descr="http://author.webset-lms.com/repository/3885/47ab934c-576d-49da-a644-3a1ec85bf8a1.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6096" y="4365344"/>
            <a:ext cx="3436844" cy="21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27523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9512" y="188640"/>
            <a:ext cx="8784976"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b="1" dirty="0" smtClean="0">
                <a:latin typeface="Arial" pitchFamily="34" charset="0"/>
                <a:cs typeface="Arial" pitchFamily="34" charset="0"/>
              </a:rPr>
              <a:t>Unit 1: Chapter 3: Cells and movement in and out of them</a:t>
            </a:r>
            <a:endParaRPr lang="en-GB" b="1" dirty="0">
              <a:latin typeface="Arial" pitchFamily="34" charset="0"/>
              <a:cs typeface="Arial" pitchFamily="34" charset="0"/>
            </a:endParaRPr>
          </a:p>
        </p:txBody>
      </p:sp>
      <p:sp>
        <p:nvSpPr>
          <p:cNvPr id="7" name="TextBox 6"/>
          <p:cNvSpPr txBox="1"/>
          <p:nvPr/>
        </p:nvSpPr>
        <p:spPr>
          <a:xfrm>
            <a:off x="179512" y="788511"/>
            <a:ext cx="4356000" cy="141577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600" dirty="0" smtClean="0"/>
              <a:t>3.3 Structure of an epithelial cell:</a:t>
            </a:r>
          </a:p>
          <a:p>
            <a:r>
              <a:rPr lang="en-GB" sz="1400" dirty="0" smtClean="0"/>
              <a:t>What is the structure and functions of the nucleus, mitochondria, rough endoplasmic reticulum, Golgi apparatus, lysosomes and microvilli?</a:t>
            </a:r>
          </a:p>
          <a:p>
            <a:r>
              <a:rPr lang="en-GB" sz="1400" dirty="0" smtClean="0"/>
              <a:t>What can the ultrastructure of a cell indicate about its functions?</a:t>
            </a:r>
          </a:p>
        </p:txBody>
      </p:sp>
      <p:sp>
        <p:nvSpPr>
          <p:cNvPr id="2" name="TextBox 1"/>
          <p:cNvSpPr txBox="1"/>
          <p:nvPr/>
        </p:nvSpPr>
        <p:spPr>
          <a:xfrm>
            <a:off x="4716016" y="788511"/>
            <a:ext cx="4248472" cy="1415772"/>
          </a:xfrm>
          <a:prstGeom prst="rect">
            <a:avLst/>
          </a:prstGeom>
        </p:spPr>
        <p:style>
          <a:lnRef idx="2">
            <a:schemeClr val="dk1"/>
          </a:lnRef>
          <a:fillRef idx="1">
            <a:schemeClr val="lt1"/>
          </a:fillRef>
          <a:effectRef idx="0">
            <a:schemeClr val="dk1"/>
          </a:effectRef>
          <a:fontRef idx="minor">
            <a:schemeClr val="dk1"/>
          </a:fontRef>
        </p:style>
        <p:txBody>
          <a:bodyPr wrap="square" rtlCol="0">
            <a:noAutofit/>
          </a:bodyPr>
          <a:lstStyle/>
          <a:p>
            <a:r>
              <a:rPr lang="en-GB" sz="1600" dirty="0" smtClean="0"/>
              <a:t>Key words: </a:t>
            </a:r>
            <a:r>
              <a:rPr lang="en-GB" sz="1400" dirty="0" smtClean="0"/>
              <a:t>active transport; chromatin; cristae; double membrane; </a:t>
            </a:r>
            <a:r>
              <a:rPr lang="en-GB" sz="1400" dirty="0"/>
              <a:t>endoplasmic reticulum (ER); </a:t>
            </a:r>
            <a:r>
              <a:rPr lang="en-GB" sz="1400" dirty="0" smtClean="0"/>
              <a:t>eukaryotic </a:t>
            </a:r>
            <a:r>
              <a:rPr lang="en-GB" sz="1400" dirty="0"/>
              <a:t>cell</a:t>
            </a:r>
            <a:r>
              <a:rPr lang="en-GB" sz="1400" dirty="0" smtClean="0"/>
              <a:t>; </a:t>
            </a:r>
            <a:r>
              <a:rPr lang="en-GB" sz="1400" dirty="0"/>
              <a:t>Golgi apparatus; lysosome; </a:t>
            </a:r>
            <a:r>
              <a:rPr lang="en-GB" sz="1400" dirty="0" smtClean="0"/>
              <a:t>matrix; </a:t>
            </a:r>
            <a:r>
              <a:rPr lang="en-GB" sz="1400" dirty="0"/>
              <a:t>microvilli;</a:t>
            </a:r>
            <a:r>
              <a:rPr lang="en-GB" sz="1400" dirty="0" smtClean="0"/>
              <a:t> mitochondria; </a:t>
            </a:r>
            <a:r>
              <a:rPr lang="en-GB" sz="1400" dirty="0"/>
              <a:t>nuclear envelope</a:t>
            </a:r>
            <a:r>
              <a:rPr lang="en-GB" sz="1400" dirty="0" smtClean="0"/>
              <a:t>;</a:t>
            </a:r>
            <a:r>
              <a:rPr lang="en-GB" sz="1400" dirty="0"/>
              <a:t> nuclear pore; nucleolus</a:t>
            </a:r>
            <a:r>
              <a:rPr lang="en-GB" sz="1400" dirty="0" smtClean="0"/>
              <a:t>; nucleoplasm; </a:t>
            </a:r>
            <a:r>
              <a:rPr lang="en-GB" sz="1400" dirty="0"/>
              <a:t>nucleus;</a:t>
            </a:r>
            <a:r>
              <a:rPr lang="en-GB" sz="1400" dirty="0" smtClean="0"/>
              <a:t> </a:t>
            </a:r>
            <a:r>
              <a:rPr lang="en-GB" sz="1400" dirty="0"/>
              <a:t>organelles;</a:t>
            </a:r>
            <a:r>
              <a:rPr lang="en-GB" sz="1400" dirty="0" smtClean="0"/>
              <a:t> ribosome; rough </a:t>
            </a:r>
            <a:r>
              <a:rPr lang="en-GB" sz="1400" dirty="0"/>
              <a:t>ER; smooth ER; </a:t>
            </a:r>
            <a:r>
              <a:rPr lang="en-GB" sz="1400" dirty="0" smtClean="0"/>
              <a:t>ultrastructure</a:t>
            </a:r>
          </a:p>
        </p:txBody>
      </p:sp>
      <p:sp>
        <p:nvSpPr>
          <p:cNvPr id="3" name="Rectangle 2"/>
          <p:cNvSpPr/>
          <p:nvPr/>
        </p:nvSpPr>
        <p:spPr>
          <a:xfrm>
            <a:off x="179512" y="2420888"/>
            <a:ext cx="8784976" cy="4176464"/>
          </a:xfrm>
          <a:prstGeom prst="rect">
            <a:avLst/>
          </a:prstGeom>
        </p:spPr>
        <p:style>
          <a:lnRef idx="2">
            <a:schemeClr val="dk1"/>
          </a:lnRef>
          <a:fillRef idx="1">
            <a:schemeClr val="lt1"/>
          </a:fillRef>
          <a:effectRef idx="0">
            <a:schemeClr val="dk1"/>
          </a:effectRef>
          <a:fontRef idx="minor">
            <a:schemeClr val="dk1"/>
          </a:fontRef>
        </p:style>
        <p:txBody>
          <a:bodyPr wrap="square">
            <a:noAutofit/>
          </a:bodyPr>
          <a:lstStyle/>
          <a:p>
            <a:r>
              <a:rPr lang="en-GB" sz="1600" dirty="0"/>
              <a:t>What is the structure and functions of the nucleus, mitochondria, rough endoplasmic reticulum, Golgi apparatus, lysosomes and microvilli</a:t>
            </a:r>
            <a:r>
              <a:rPr lang="en-GB" sz="1600" dirty="0" smtClean="0"/>
              <a:t>? </a:t>
            </a:r>
          </a:p>
          <a:p>
            <a:r>
              <a:rPr lang="en-GB" sz="1600" dirty="0" smtClean="0"/>
              <a:t>Golgi apparatus</a:t>
            </a:r>
          </a:p>
          <a:p>
            <a:endParaRPr lang="en-GB" sz="1600" dirty="0"/>
          </a:p>
          <a:p>
            <a:endParaRPr lang="en-GB" sz="1600" dirty="0" smtClean="0"/>
          </a:p>
          <a:p>
            <a:endParaRPr lang="en-GB" sz="1600" dirty="0"/>
          </a:p>
          <a:p>
            <a:endParaRPr lang="en-GB" sz="1600" dirty="0" smtClean="0"/>
          </a:p>
          <a:p>
            <a:r>
              <a:rPr lang="en-GB" sz="1600" dirty="0" smtClean="0"/>
              <a:t>Lysosomes</a:t>
            </a:r>
          </a:p>
          <a:p>
            <a:endParaRPr lang="en-GB" sz="1600" dirty="0"/>
          </a:p>
          <a:p>
            <a:endParaRPr lang="en-GB" sz="1600" dirty="0" smtClean="0"/>
          </a:p>
          <a:p>
            <a:endParaRPr lang="en-GB" sz="1600" dirty="0"/>
          </a:p>
          <a:p>
            <a:endParaRPr lang="en-GB" sz="1600" dirty="0" smtClean="0"/>
          </a:p>
          <a:p>
            <a:r>
              <a:rPr lang="en-GB" sz="1600" dirty="0" smtClean="0"/>
              <a:t>Microvilli</a:t>
            </a:r>
            <a:endParaRPr lang="en-GB" sz="1600" dirty="0"/>
          </a:p>
          <a:p>
            <a:endParaRPr lang="en-GB" sz="1600" dirty="0" smtClean="0"/>
          </a:p>
          <a:p>
            <a:endParaRPr lang="en-GB" sz="1600" dirty="0"/>
          </a:p>
          <a:p>
            <a:endParaRPr lang="en-GB" sz="1600" dirty="0" smtClean="0"/>
          </a:p>
          <a:p>
            <a:endParaRPr lang="en-GB" sz="1600" dirty="0"/>
          </a:p>
          <a:p>
            <a:endParaRPr lang="en-GB" sz="1600" dirty="0" smtClean="0"/>
          </a:p>
          <a:p>
            <a:endParaRPr lang="en-GB" sz="1600" dirty="0"/>
          </a:p>
          <a:p>
            <a:endParaRPr lang="en-GB" sz="1600" dirty="0" smtClean="0"/>
          </a:p>
          <a:p>
            <a:endParaRPr lang="en-GB" sz="1600" dirty="0"/>
          </a:p>
          <a:p>
            <a:endParaRPr lang="en-GB" sz="1600" dirty="0" smtClean="0"/>
          </a:p>
          <a:p>
            <a:endParaRPr lang="en-GB" sz="1600" dirty="0"/>
          </a:p>
        </p:txBody>
      </p:sp>
      <p:pic>
        <p:nvPicPr>
          <p:cNvPr id="8" name="Picture 9" descr="http://author.webset-lms.com/repository/3885/47ab934c-576d-49da-a644-3a1ec85bf8a1.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6096" y="4365344"/>
            <a:ext cx="3436844" cy="21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39293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9512" y="188640"/>
            <a:ext cx="8784976"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b="1" dirty="0" smtClean="0">
                <a:latin typeface="Arial" pitchFamily="34" charset="0"/>
                <a:cs typeface="Arial" pitchFamily="34" charset="0"/>
              </a:rPr>
              <a:t>Unit 1: Chapter 3: Cells and movement in and out of them</a:t>
            </a:r>
            <a:endParaRPr lang="en-GB" b="1" dirty="0">
              <a:latin typeface="Arial" pitchFamily="34" charset="0"/>
              <a:cs typeface="Arial" pitchFamily="34" charset="0"/>
            </a:endParaRPr>
          </a:p>
        </p:txBody>
      </p:sp>
      <p:sp>
        <p:nvSpPr>
          <p:cNvPr id="7" name="TextBox 6"/>
          <p:cNvSpPr txBox="1"/>
          <p:nvPr/>
        </p:nvSpPr>
        <p:spPr>
          <a:xfrm>
            <a:off x="179512" y="788511"/>
            <a:ext cx="5328000" cy="120032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600" dirty="0" smtClean="0"/>
              <a:t>3.4 Lipids:</a:t>
            </a:r>
          </a:p>
          <a:p>
            <a:r>
              <a:rPr lang="en-GB" sz="1400" dirty="0" smtClean="0"/>
              <a:t>How are triglycerides formed?</a:t>
            </a:r>
          </a:p>
          <a:p>
            <a:r>
              <a:rPr lang="en-GB" sz="1400" dirty="0" smtClean="0"/>
              <a:t>How can fatty acids vary?</a:t>
            </a:r>
          </a:p>
          <a:p>
            <a:r>
              <a:rPr lang="en-GB" sz="1400" dirty="0" smtClean="0"/>
              <a:t>What is the structure of a phospholipid?</a:t>
            </a:r>
          </a:p>
          <a:p>
            <a:r>
              <a:rPr lang="en-GB" sz="1400" dirty="0" smtClean="0"/>
              <a:t>What is the presence of a lipid identified?</a:t>
            </a:r>
          </a:p>
        </p:txBody>
      </p:sp>
      <p:sp>
        <p:nvSpPr>
          <p:cNvPr id="2" name="TextBox 1"/>
          <p:cNvSpPr txBox="1"/>
          <p:nvPr/>
        </p:nvSpPr>
        <p:spPr>
          <a:xfrm>
            <a:off x="5652120" y="788511"/>
            <a:ext cx="3312368" cy="1200329"/>
          </a:xfrm>
          <a:prstGeom prst="rect">
            <a:avLst/>
          </a:prstGeom>
        </p:spPr>
        <p:style>
          <a:lnRef idx="2">
            <a:schemeClr val="dk1"/>
          </a:lnRef>
          <a:fillRef idx="1">
            <a:schemeClr val="lt1"/>
          </a:fillRef>
          <a:effectRef idx="0">
            <a:schemeClr val="dk1"/>
          </a:effectRef>
          <a:fontRef idx="minor">
            <a:schemeClr val="dk1"/>
          </a:fontRef>
        </p:style>
        <p:txBody>
          <a:bodyPr wrap="square" rtlCol="0">
            <a:noAutofit/>
          </a:bodyPr>
          <a:lstStyle/>
          <a:p>
            <a:r>
              <a:rPr lang="en-GB" sz="1600" dirty="0" smtClean="0"/>
              <a:t>Key words:</a:t>
            </a:r>
          </a:p>
          <a:p>
            <a:r>
              <a:rPr lang="en-GB" sz="1400" dirty="0" smtClean="0"/>
              <a:t>emulsion test; hydrophilic; hydrophobic; mono-unsaturated; plasma </a:t>
            </a:r>
            <a:r>
              <a:rPr lang="en-GB" sz="1400" dirty="0"/>
              <a:t>membrane</a:t>
            </a:r>
            <a:r>
              <a:rPr lang="en-GB" sz="1400" dirty="0" smtClean="0"/>
              <a:t>; polar; polyunsaturated; saturated;  triglycerides</a:t>
            </a:r>
            <a:endParaRPr lang="en-GB" sz="1400" dirty="0"/>
          </a:p>
        </p:txBody>
      </p:sp>
      <p:sp>
        <p:nvSpPr>
          <p:cNvPr id="3" name="TextBox 2"/>
          <p:cNvSpPr txBox="1"/>
          <p:nvPr/>
        </p:nvSpPr>
        <p:spPr>
          <a:xfrm>
            <a:off x="179512" y="2132856"/>
            <a:ext cx="4248472" cy="2232248"/>
          </a:xfrm>
          <a:prstGeom prst="rect">
            <a:avLst/>
          </a:prstGeom>
        </p:spPr>
        <p:style>
          <a:lnRef idx="2">
            <a:schemeClr val="dk1"/>
          </a:lnRef>
          <a:fillRef idx="1">
            <a:schemeClr val="lt1"/>
          </a:fillRef>
          <a:effectRef idx="0">
            <a:schemeClr val="dk1"/>
          </a:effectRef>
          <a:fontRef idx="minor">
            <a:schemeClr val="dk1"/>
          </a:fontRef>
        </p:style>
        <p:txBody>
          <a:bodyPr wrap="square" rtlCol="0">
            <a:noAutofit/>
          </a:bodyPr>
          <a:lstStyle/>
          <a:p>
            <a:r>
              <a:rPr lang="en-GB" sz="1600" dirty="0" smtClean="0"/>
              <a:t>Draw a diagram to show the formation of triglycerides and name the type of reaction:</a:t>
            </a:r>
            <a:endParaRPr lang="en-GB" sz="1600" dirty="0"/>
          </a:p>
        </p:txBody>
      </p:sp>
      <p:sp>
        <p:nvSpPr>
          <p:cNvPr id="6" name="TextBox 5"/>
          <p:cNvSpPr txBox="1"/>
          <p:nvPr/>
        </p:nvSpPr>
        <p:spPr>
          <a:xfrm>
            <a:off x="179512" y="4509120"/>
            <a:ext cx="4248472" cy="2088232"/>
          </a:xfrm>
          <a:prstGeom prst="rect">
            <a:avLst/>
          </a:prstGeom>
        </p:spPr>
        <p:style>
          <a:lnRef idx="2">
            <a:schemeClr val="dk1"/>
          </a:lnRef>
          <a:fillRef idx="1">
            <a:schemeClr val="lt1"/>
          </a:fillRef>
          <a:effectRef idx="0">
            <a:schemeClr val="dk1"/>
          </a:effectRef>
          <a:fontRef idx="minor">
            <a:schemeClr val="dk1"/>
          </a:fontRef>
        </p:style>
        <p:txBody>
          <a:bodyPr wrap="square" rtlCol="0">
            <a:noAutofit/>
          </a:bodyPr>
          <a:lstStyle/>
          <a:p>
            <a:r>
              <a:rPr lang="en-GB" sz="1600" dirty="0" smtClean="0"/>
              <a:t>What are the roles of lipids in the body?</a:t>
            </a:r>
            <a:endParaRPr lang="en-GB" sz="1600" dirty="0"/>
          </a:p>
        </p:txBody>
      </p:sp>
      <p:sp>
        <p:nvSpPr>
          <p:cNvPr id="8" name="TextBox 7"/>
          <p:cNvSpPr txBox="1"/>
          <p:nvPr/>
        </p:nvSpPr>
        <p:spPr>
          <a:xfrm>
            <a:off x="4572000" y="2132112"/>
            <a:ext cx="4404441" cy="2232248"/>
          </a:xfrm>
          <a:prstGeom prst="rect">
            <a:avLst/>
          </a:prstGeom>
        </p:spPr>
        <p:style>
          <a:lnRef idx="2">
            <a:schemeClr val="dk1"/>
          </a:lnRef>
          <a:fillRef idx="1">
            <a:schemeClr val="lt1"/>
          </a:fillRef>
          <a:effectRef idx="0">
            <a:schemeClr val="dk1"/>
          </a:effectRef>
          <a:fontRef idx="minor">
            <a:schemeClr val="dk1"/>
          </a:fontRef>
        </p:style>
        <p:txBody>
          <a:bodyPr wrap="square" rtlCol="0">
            <a:noAutofit/>
          </a:bodyPr>
          <a:lstStyle/>
          <a:p>
            <a:r>
              <a:rPr lang="en-GB" sz="1600" dirty="0" smtClean="0"/>
              <a:t>Draw and label the structure of a phospholipid</a:t>
            </a:r>
            <a:endParaRPr lang="en-GB" sz="1600" dirty="0"/>
          </a:p>
        </p:txBody>
      </p:sp>
      <p:sp>
        <p:nvSpPr>
          <p:cNvPr id="9" name="TextBox 8"/>
          <p:cNvSpPr txBox="1"/>
          <p:nvPr/>
        </p:nvSpPr>
        <p:spPr>
          <a:xfrm>
            <a:off x="4572000" y="4508817"/>
            <a:ext cx="4404441" cy="2088535"/>
          </a:xfrm>
          <a:prstGeom prst="rect">
            <a:avLst/>
          </a:prstGeom>
        </p:spPr>
        <p:style>
          <a:lnRef idx="2">
            <a:schemeClr val="dk1"/>
          </a:lnRef>
          <a:fillRef idx="1">
            <a:schemeClr val="lt1"/>
          </a:fillRef>
          <a:effectRef idx="0">
            <a:schemeClr val="dk1"/>
          </a:effectRef>
          <a:fontRef idx="minor">
            <a:schemeClr val="dk1"/>
          </a:fontRef>
        </p:style>
        <p:txBody>
          <a:bodyPr wrap="square" rtlCol="0">
            <a:noAutofit/>
          </a:bodyPr>
          <a:lstStyle/>
          <a:p>
            <a:r>
              <a:rPr lang="en-GB" sz="1600" dirty="0"/>
              <a:t>What is the test for </a:t>
            </a:r>
            <a:r>
              <a:rPr lang="en-GB" sz="1600" dirty="0" smtClean="0"/>
              <a:t>lipids, </a:t>
            </a:r>
            <a:r>
              <a:rPr lang="en-GB" sz="1600" dirty="0"/>
              <a:t>and what results would you expect?</a:t>
            </a:r>
          </a:p>
        </p:txBody>
      </p:sp>
    </p:spTree>
    <p:extLst>
      <p:ext uri="{BB962C8B-B14F-4D97-AF65-F5344CB8AC3E}">
        <p14:creationId xmlns:p14="http://schemas.microsoft.com/office/powerpoint/2010/main" val="405195673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9512" y="188640"/>
            <a:ext cx="8784976"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b="1" dirty="0" smtClean="0">
                <a:latin typeface="Arial" pitchFamily="34" charset="0"/>
                <a:cs typeface="Arial" pitchFamily="34" charset="0"/>
              </a:rPr>
              <a:t>Unit 1: Chapter 3: Cells and movement in and out of them</a:t>
            </a:r>
            <a:endParaRPr lang="en-GB" b="1" dirty="0">
              <a:latin typeface="Arial" pitchFamily="34" charset="0"/>
              <a:cs typeface="Arial" pitchFamily="34" charset="0"/>
            </a:endParaRPr>
          </a:p>
        </p:txBody>
      </p:sp>
      <p:sp>
        <p:nvSpPr>
          <p:cNvPr id="7" name="TextBox 6"/>
          <p:cNvSpPr txBox="1"/>
          <p:nvPr/>
        </p:nvSpPr>
        <p:spPr>
          <a:xfrm>
            <a:off x="179512" y="788511"/>
            <a:ext cx="5436000" cy="120032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600" dirty="0" smtClean="0"/>
              <a:t>3.5 The cell-surface membrane:</a:t>
            </a:r>
          </a:p>
          <a:p>
            <a:r>
              <a:rPr lang="en-GB" sz="1400" dirty="0" smtClean="0"/>
              <a:t>What is the structure of the cell-surface membrane?</a:t>
            </a:r>
          </a:p>
          <a:p>
            <a:r>
              <a:rPr lang="en-GB" sz="1400" dirty="0" smtClean="0"/>
              <a:t>What are the functions of the various components of the cell-surface membrane?</a:t>
            </a:r>
          </a:p>
          <a:p>
            <a:r>
              <a:rPr lang="en-GB" sz="1400" dirty="0" smtClean="0"/>
              <a:t>What is the fluid-mosaic model?</a:t>
            </a:r>
          </a:p>
        </p:txBody>
      </p:sp>
      <p:sp>
        <p:nvSpPr>
          <p:cNvPr id="2" name="TextBox 1"/>
          <p:cNvSpPr txBox="1"/>
          <p:nvPr/>
        </p:nvSpPr>
        <p:spPr>
          <a:xfrm>
            <a:off x="5796136" y="788511"/>
            <a:ext cx="3168352" cy="1200329"/>
          </a:xfrm>
          <a:prstGeom prst="rect">
            <a:avLst/>
          </a:prstGeom>
        </p:spPr>
        <p:style>
          <a:lnRef idx="2">
            <a:schemeClr val="dk1"/>
          </a:lnRef>
          <a:fillRef idx="1">
            <a:schemeClr val="lt1"/>
          </a:fillRef>
          <a:effectRef idx="0">
            <a:schemeClr val="dk1"/>
          </a:effectRef>
          <a:fontRef idx="minor">
            <a:schemeClr val="dk1"/>
          </a:fontRef>
        </p:style>
        <p:txBody>
          <a:bodyPr wrap="square" rtlCol="0">
            <a:noAutofit/>
          </a:bodyPr>
          <a:lstStyle/>
          <a:p>
            <a:r>
              <a:rPr lang="en-GB" sz="1600" dirty="0" smtClean="0"/>
              <a:t>Key words:</a:t>
            </a:r>
          </a:p>
          <a:p>
            <a:r>
              <a:rPr lang="en-GB" sz="1400" dirty="0" smtClean="0"/>
              <a:t>extrinsic protein; fluid-mosaic; intrinsic protein; phospholipid; plasma membrane</a:t>
            </a:r>
            <a:r>
              <a:rPr lang="en-GB" sz="1600" dirty="0" smtClean="0"/>
              <a:t>;</a:t>
            </a:r>
            <a:endParaRPr lang="en-GB" sz="1600" dirty="0"/>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0287" y="2852936"/>
            <a:ext cx="4543425" cy="346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79512" y="2132856"/>
            <a:ext cx="8784976" cy="4536504"/>
          </a:xfrm>
          <a:prstGeom prst="rect">
            <a:avLst/>
          </a:prstGeom>
          <a:noFill/>
        </p:spPr>
        <p:style>
          <a:lnRef idx="2">
            <a:schemeClr val="dk1"/>
          </a:lnRef>
          <a:fillRef idx="1">
            <a:schemeClr val="lt1"/>
          </a:fillRef>
          <a:effectRef idx="0">
            <a:schemeClr val="dk1"/>
          </a:effectRef>
          <a:fontRef idx="minor">
            <a:schemeClr val="dk1"/>
          </a:fontRef>
        </p:style>
        <p:txBody>
          <a:bodyPr wrap="square" rtlCol="0">
            <a:noAutofit/>
          </a:bodyPr>
          <a:lstStyle/>
          <a:p>
            <a:r>
              <a:rPr lang="en-GB" sz="1600" dirty="0" smtClean="0"/>
              <a:t>Label the diagram to show the structure of the cell surface membrane and the function of it’s components: </a:t>
            </a:r>
            <a:endParaRPr lang="en-GB" sz="1600" dirty="0"/>
          </a:p>
        </p:txBody>
      </p:sp>
    </p:spTree>
    <p:extLst>
      <p:ext uri="{BB962C8B-B14F-4D97-AF65-F5344CB8AC3E}">
        <p14:creationId xmlns:p14="http://schemas.microsoft.com/office/powerpoint/2010/main" val="404344258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9512" y="188640"/>
            <a:ext cx="8784976"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b="1" dirty="0" smtClean="0">
                <a:latin typeface="Arial" pitchFamily="34" charset="0"/>
                <a:cs typeface="Arial" pitchFamily="34" charset="0"/>
              </a:rPr>
              <a:t>Unit 1: Chapter 3: Cells and movement in and out of them</a:t>
            </a:r>
            <a:endParaRPr lang="en-GB" b="1" dirty="0">
              <a:latin typeface="Arial" pitchFamily="34" charset="0"/>
              <a:cs typeface="Arial" pitchFamily="34" charset="0"/>
            </a:endParaRPr>
          </a:p>
        </p:txBody>
      </p:sp>
      <p:sp>
        <p:nvSpPr>
          <p:cNvPr id="7" name="TextBox 6"/>
          <p:cNvSpPr txBox="1"/>
          <p:nvPr/>
        </p:nvSpPr>
        <p:spPr>
          <a:xfrm>
            <a:off x="179512" y="788511"/>
            <a:ext cx="5436000" cy="98488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600" dirty="0" smtClean="0"/>
              <a:t>3.6 Diffusion:</a:t>
            </a:r>
          </a:p>
          <a:p>
            <a:r>
              <a:rPr lang="en-GB" sz="1400" dirty="0" smtClean="0"/>
              <a:t>What is diffusion and how does it occur?</a:t>
            </a:r>
          </a:p>
          <a:p>
            <a:r>
              <a:rPr lang="en-GB" sz="1400" dirty="0" smtClean="0"/>
              <a:t>What affects the rate of diffusion?</a:t>
            </a:r>
          </a:p>
          <a:p>
            <a:r>
              <a:rPr lang="en-GB" sz="1400" dirty="0" smtClean="0"/>
              <a:t>How does facilitated diffusion differ for diffusion?</a:t>
            </a:r>
          </a:p>
        </p:txBody>
      </p:sp>
      <p:sp>
        <p:nvSpPr>
          <p:cNvPr id="2" name="TextBox 1"/>
          <p:cNvSpPr txBox="1"/>
          <p:nvPr/>
        </p:nvSpPr>
        <p:spPr>
          <a:xfrm>
            <a:off x="5796136" y="788511"/>
            <a:ext cx="3168352" cy="984885"/>
          </a:xfrm>
          <a:prstGeom prst="rect">
            <a:avLst/>
          </a:prstGeom>
        </p:spPr>
        <p:style>
          <a:lnRef idx="2">
            <a:schemeClr val="dk1"/>
          </a:lnRef>
          <a:fillRef idx="1">
            <a:schemeClr val="lt1"/>
          </a:fillRef>
          <a:effectRef idx="0">
            <a:schemeClr val="dk1"/>
          </a:effectRef>
          <a:fontRef idx="minor">
            <a:schemeClr val="dk1"/>
          </a:fontRef>
        </p:style>
        <p:txBody>
          <a:bodyPr wrap="square" rtlCol="0">
            <a:noAutofit/>
          </a:bodyPr>
          <a:lstStyle/>
          <a:p>
            <a:r>
              <a:rPr lang="en-GB" sz="1600" dirty="0" smtClean="0"/>
              <a:t>Key words:</a:t>
            </a:r>
          </a:p>
          <a:p>
            <a:r>
              <a:rPr lang="en-GB" sz="1400" dirty="0" smtClean="0"/>
              <a:t>concentration gradient; diffusion pathway; facilitated diffusion; surface area;</a:t>
            </a:r>
            <a:endParaRPr lang="en-GB" sz="1200" dirty="0"/>
          </a:p>
        </p:txBody>
      </p:sp>
      <p:sp>
        <p:nvSpPr>
          <p:cNvPr id="3" name="TextBox 2"/>
          <p:cNvSpPr txBox="1"/>
          <p:nvPr/>
        </p:nvSpPr>
        <p:spPr>
          <a:xfrm>
            <a:off x="179512" y="1916832"/>
            <a:ext cx="5580000" cy="2232000"/>
          </a:xfrm>
          <a:prstGeom prst="rect">
            <a:avLst/>
          </a:prstGeom>
        </p:spPr>
        <p:style>
          <a:lnRef idx="2">
            <a:schemeClr val="dk1"/>
          </a:lnRef>
          <a:fillRef idx="1">
            <a:schemeClr val="lt1"/>
          </a:fillRef>
          <a:effectRef idx="0">
            <a:schemeClr val="dk1"/>
          </a:effectRef>
          <a:fontRef idx="minor">
            <a:schemeClr val="dk1"/>
          </a:fontRef>
        </p:style>
        <p:txBody>
          <a:bodyPr wrap="square" rtlCol="0">
            <a:noAutofit/>
          </a:bodyPr>
          <a:lstStyle/>
          <a:p>
            <a:r>
              <a:rPr lang="en-GB" sz="1600" dirty="0" smtClean="0"/>
              <a:t>Draw a diagram to show what diffusion is and how it occurs:</a:t>
            </a:r>
            <a:endParaRPr lang="en-GB" sz="1600" dirty="0"/>
          </a:p>
        </p:txBody>
      </p:sp>
      <p:sp>
        <p:nvSpPr>
          <p:cNvPr id="6" name="TextBox 5"/>
          <p:cNvSpPr txBox="1"/>
          <p:nvPr/>
        </p:nvSpPr>
        <p:spPr>
          <a:xfrm>
            <a:off x="179512" y="4293096"/>
            <a:ext cx="8784976" cy="2304256"/>
          </a:xfrm>
          <a:prstGeom prst="rect">
            <a:avLst/>
          </a:prstGeom>
        </p:spPr>
        <p:style>
          <a:lnRef idx="2">
            <a:schemeClr val="dk1"/>
          </a:lnRef>
          <a:fillRef idx="1">
            <a:schemeClr val="lt1"/>
          </a:fillRef>
          <a:effectRef idx="0">
            <a:schemeClr val="dk1"/>
          </a:effectRef>
          <a:fontRef idx="minor">
            <a:schemeClr val="dk1"/>
          </a:fontRef>
        </p:style>
        <p:txBody>
          <a:bodyPr wrap="square" rtlCol="0">
            <a:noAutofit/>
          </a:bodyPr>
          <a:lstStyle/>
          <a:p>
            <a:r>
              <a:rPr lang="en-GB" sz="1600" dirty="0" smtClean="0"/>
              <a:t>Draw a diagram to show what facilitated diffusion is and how it occurs:</a:t>
            </a:r>
            <a:endParaRPr lang="en-GB" sz="1600" dirty="0"/>
          </a:p>
        </p:txBody>
      </p:sp>
      <p:sp>
        <p:nvSpPr>
          <p:cNvPr id="8" name="TextBox 7"/>
          <p:cNvSpPr txBox="1"/>
          <p:nvPr/>
        </p:nvSpPr>
        <p:spPr>
          <a:xfrm>
            <a:off x="5940152" y="1916832"/>
            <a:ext cx="3024336" cy="2232000"/>
          </a:xfrm>
          <a:prstGeom prst="rect">
            <a:avLst/>
          </a:prstGeom>
        </p:spPr>
        <p:style>
          <a:lnRef idx="2">
            <a:schemeClr val="dk1"/>
          </a:lnRef>
          <a:fillRef idx="1">
            <a:schemeClr val="lt1"/>
          </a:fillRef>
          <a:effectRef idx="0">
            <a:schemeClr val="dk1"/>
          </a:effectRef>
          <a:fontRef idx="minor">
            <a:schemeClr val="dk1"/>
          </a:fontRef>
        </p:style>
        <p:txBody>
          <a:bodyPr wrap="square" rtlCol="0">
            <a:noAutofit/>
          </a:bodyPr>
          <a:lstStyle/>
          <a:p>
            <a:r>
              <a:rPr lang="en-GB" sz="1500" dirty="0" smtClean="0"/>
              <a:t>What affects the rate of diffusion?</a:t>
            </a:r>
            <a:endParaRPr lang="en-GB" sz="1500" dirty="0"/>
          </a:p>
        </p:txBody>
      </p:sp>
    </p:spTree>
    <p:extLst>
      <p:ext uri="{BB962C8B-B14F-4D97-AF65-F5344CB8AC3E}">
        <p14:creationId xmlns:p14="http://schemas.microsoft.com/office/powerpoint/2010/main" val="265082147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9512" y="188640"/>
            <a:ext cx="8784976"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b="1" dirty="0" smtClean="0">
                <a:latin typeface="Arial" pitchFamily="34" charset="0"/>
                <a:cs typeface="Arial" pitchFamily="34" charset="0"/>
              </a:rPr>
              <a:t>Unit 1: Chapter 3: Cells and movement in and out of them</a:t>
            </a:r>
            <a:endParaRPr lang="en-GB" b="1" dirty="0">
              <a:latin typeface="Arial" pitchFamily="34" charset="0"/>
              <a:cs typeface="Arial" pitchFamily="34" charset="0"/>
            </a:endParaRPr>
          </a:p>
        </p:txBody>
      </p:sp>
      <p:sp>
        <p:nvSpPr>
          <p:cNvPr id="7" name="TextBox 6"/>
          <p:cNvSpPr txBox="1"/>
          <p:nvPr/>
        </p:nvSpPr>
        <p:spPr>
          <a:xfrm>
            <a:off x="179512" y="788511"/>
            <a:ext cx="5976664" cy="141577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600" dirty="0" smtClean="0"/>
              <a:t>3.7 Osmosis:</a:t>
            </a:r>
          </a:p>
          <a:p>
            <a:r>
              <a:rPr lang="en-GB" sz="1400" dirty="0" smtClean="0"/>
              <a:t>What is osmosis?</a:t>
            </a:r>
          </a:p>
          <a:p>
            <a:r>
              <a:rPr lang="en-GB" sz="1400" dirty="0" smtClean="0"/>
              <a:t>What is the water potential of pure water?</a:t>
            </a:r>
          </a:p>
          <a:p>
            <a:r>
              <a:rPr lang="en-GB" sz="1400" dirty="0" smtClean="0"/>
              <a:t>What is the affect of solutes on water potential?</a:t>
            </a:r>
          </a:p>
          <a:p>
            <a:r>
              <a:rPr lang="en-GB" sz="1400" dirty="0" smtClean="0"/>
              <a:t>How does water potential affect water movement?</a:t>
            </a:r>
          </a:p>
          <a:p>
            <a:r>
              <a:rPr lang="en-GB" sz="1400" dirty="0" smtClean="0"/>
              <a:t>What is the result of placing animal cells and plant cells into pure water?</a:t>
            </a:r>
          </a:p>
        </p:txBody>
      </p:sp>
      <p:sp>
        <p:nvSpPr>
          <p:cNvPr id="2" name="TextBox 1"/>
          <p:cNvSpPr txBox="1"/>
          <p:nvPr/>
        </p:nvSpPr>
        <p:spPr>
          <a:xfrm>
            <a:off x="6372200" y="788511"/>
            <a:ext cx="2592288" cy="1415772"/>
          </a:xfrm>
          <a:prstGeom prst="rect">
            <a:avLst/>
          </a:prstGeom>
        </p:spPr>
        <p:style>
          <a:lnRef idx="2">
            <a:schemeClr val="dk1"/>
          </a:lnRef>
          <a:fillRef idx="1">
            <a:schemeClr val="lt1"/>
          </a:fillRef>
          <a:effectRef idx="0">
            <a:schemeClr val="dk1"/>
          </a:effectRef>
          <a:fontRef idx="minor">
            <a:schemeClr val="dk1"/>
          </a:fontRef>
        </p:style>
        <p:txBody>
          <a:bodyPr wrap="square" rtlCol="0">
            <a:noAutofit/>
          </a:bodyPr>
          <a:lstStyle/>
          <a:p>
            <a:r>
              <a:rPr lang="en-GB" sz="1600" dirty="0" smtClean="0"/>
              <a:t>Key words:</a:t>
            </a:r>
          </a:p>
          <a:p>
            <a:r>
              <a:rPr lang="en-GB" sz="1400" dirty="0"/>
              <a:t>cell wall; incipient plasmolysis kilopascals;  osmosis; plasmolysis turgid vacuole; water potential</a:t>
            </a:r>
          </a:p>
          <a:p>
            <a:endParaRPr lang="en-GB" sz="1400" dirty="0"/>
          </a:p>
        </p:txBody>
      </p:sp>
      <p:sp>
        <p:nvSpPr>
          <p:cNvPr id="3" name="TextBox 2"/>
          <p:cNvSpPr txBox="1"/>
          <p:nvPr/>
        </p:nvSpPr>
        <p:spPr>
          <a:xfrm>
            <a:off x="179512" y="2348880"/>
            <a:ext cx="4248472" cy="4320480"/>
          </a:xfrm>
          <a:prstGeom prst="rect">
            <a:avLst/>
          </a:prstGeom>
        </p:spPr>
        <p:style>
          <a:lnRef idx="2">
            <a:schemeClr val="dk1"/>
          </a:lnRef>
          <a:fillRef idx="1">
            <a:schemeClr val="lt1"/>
          </a:fillRef>
          <a:effectRef idx="0">
            <a:schemeClr val="dk1"/>
          </a:effectRef>
          <a:fontRef idx="minor">
            <a:schemeClr val="dk1"/>
          </a:fontRef>
        </p:style>
        <p:txBody>
          <a:bodyPr wrap="square" rtlCol="0">
            <a:noAutofit/>
          </a:bodyPr>
          <a:lstStyle/>
          <a:p>
            <a:r>
              <a:rPr lang="en-GB" sz="1600" dirty="0" smtClean="0"/>
              <a:t>Draw a diagram to explain osmosis, include information on the affect of water potential:</a:t>
            </a:r>
            <a:endParaRPr lang="en-GB" sz="1600" dirty="0"/>
          </a:p>
        </p:txBody>
      </p:sp>
      <p:sp>
        <p:nvSpPr>
          <p:cNvPr id="6" name="TextBox 5"/>
          <p:cNvSpPr txBox="1"/>
          <p:nvPr/>
        </p:nvSpPr>
        <p:spPr>
          <a:xfrm>
            <a:off x="4572000" y="2348880"/>
            <a:ext cx="4392488" cy="2016224"/>
          </a:xfrm>
          <a:prstGeom prst="rect">
            <a:avLst/>
          </a:prstGeom>
        </p:spPr>
        <p:style>
          <a:lnRef idx="2">
            <a:schemeClr val="dk1"/>
          </a:lnRef>
          <a:fillRef idx="1">
            <a:schemeClr val="lt1"/>
          </a:fillRef>
          <a:effectRef idx="0">
            <a:schemeClr val="dk1"/>
          </a:effectRef>
          <a:fontRef idx="minor">
            <a:schemeClr val="dk1"/>
          </a:fontRef>
        </p:style>
        <p:txBody>
          <a:bodyPr wrap="square" rtlCol="0">
            <a:noAutofit/>
          </a:bodyPr>
          <a:lstStyle/>
          <a:p>
            <a:r>
              <a:rPr lang="en-GB" sz="1600" dirty="0" smtClean="0"/>
              <a:t>Explain how osmosis affects animal cells:</a:t>
            </a:r>
            <a:endParaRPr lang="en-GB" sz="1600" dirty="0"/>
          </a:p>
        </p:txBody>
      </p:sp>
      <p:sp>
        <p:nvSpPr>
          <p:cNvPr id="8" name="TextBox 7"/>
          <p:cNvSpPr txBox="1"/>
          <p:nvPr/>
        </p:nvSpPr>
        <p:spPr>
          <a:xfrm>
            <a:off x="4572000" y="4509120"/>
            <a:ext cx="4392488" cy="2160240"/>
          </a:xfrm>
          <a:prstGeom prst="rect">
            <a:avLst/>
          </a:prstGeom>
        </p:spPr>
        <p:style>
          <a:lnRef idx="2">
            <a:schemeClr val="dk1"/>
          </a:lnRef>
          <a:fillRef idx="1">
            <a:schemeClr val="lt1"/>
          </a:fillRef>
          <a:effectRef idx="0">
            <a:schemeClr val="dk1"/>
          </a:effectRef>
          <a:fontRef idx="minor">
            <a:schemeClr val="dk1"/>
          </a:fontRef>
        </p:style>
        <p:txBody>
          <a:bodyPr wrap="square" rtlCol="0">
            <a:noAutofit/>
          </a:bodyPr>
          <a:lstStyle/>
          <a:p>
            <a:r>
              <a:rPr lang="en-GB" sz="1600" dirty="0" smtClean="0"/>
              <a:t>Explain how osmosis affects plant cells:</a:t>
            </a:r>
            <a:endParaRPr lang="en-GB" sz="1600" dirty="0"/>
          </a:p>
        </p:txBody>
      </p:sp>
    </p:spTree>
    <p:extLst>
      <p:ext uri="{BB962C8B-B14F-4D97-AF65-F5344CB8AC3E}">
        <p14:creationId xmlns:p14="http://schemas.microsoft.com/office/powerpoint/2010/main" val="285445178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9512" y="1700808"/>
            <a:ext cx="5040560" cy="5016758"/>
          </a:xfrm>
          <a:prstGeom prst="rect">
            <a:avLst/>
          </a:prstGeom>
          <a:noFill/>
        </p:spPr>
        <p:style>
          <a:lnRef idx="2">
            <a:schemeClr val="dk1"/>
          </a:lnRef>
          <a:fillRef idx="1">
            <a:schemeClr val="lt1"/>
          </a:fillRef>
          <a:effectRef idx="0">
            <a:schemeClr val="dk1"/>
          </a:effectRef>
          <a:fontRef idx="minor">
            <a:schemeClr val="dk1"/>
          </a:fontRef>
        </p:style>
        <p:txBody>
          <a:bodyPr wrap="square" rtlCol="0">
            <a:spAutoFit/>
          </a:bodyPr>
          <a:lstStyle/>
          <a:p>
            <a:r>
              <a:rPr lang="en-GB" sz="1600" dirty="0" smtClean="0"/>
              <a:t>Label the diagram to explain active transport</a:t>
            </a:r>
          </a:p>
          <a:p>
            <a:endParaRPr lang="en-GB" sz="1600" dirty="0"/>
          </a:p>
          <a:p>
            <a:endParaRPr lang="en-GB" sz="1600" dirty="0" smtClean="0"/>
          </a:p>
          <a:p>
            <a:endParaRPr lang="en-GB" sz="1600" dirty="0" smtClean="0"/>
          </a:p>
          <a:p>
            <a:endParaRPr lang="en-GB" sz="1600" dirty="0"/>
          </a:p>
          <a:p>
            <a:endParaRPr lang="en-GB" sz="1600" dirty="0" smtClean="0"/>
          </a:p>
          <a:p>
            <a:endParaRPr lang="en-GB" sz="1600" dirty="0"/>
          </a:p>
          <a:p>
            <a:endParaRPr lang="en-GB" sz="1600" dirty="0" smtClean="0"/>
          </a:p>
          <a:p>
            <a:endParaRPr lang="en-GB" sz="1600" dirty="0"/>
          </a:p>
          <a:p>
            <a:endParaRPr lang="en-GB" sz="1600" dirty="0" smtClean="0"/>
          </a:p>
          <a:p>
            <a:endParaRPr lang="en-GB" sz="1600" dirty="0"/>
          </a:p>
          <a:p>
            <a:endParaRPr lang="en-GB" sz="1600" dirty="0" smtClean="0"/>
          </a:p>
          <a:p>
            <a:endParaRPr lang="en-GB" sz="1600" dirty="0"/>
          </a:p>
          <a:p>
            <a:endParaRPr lang="en-GB" sz="1600" dirty="0" smtClean="0"/>
          </a:p>
          <a:p>
            <a:endParaRPr lang="en-GB" sz="1600" dirty="0"/>
          </a:p>
          <a:p>
            <a:endParaRPr lang="en-GB" sz="1600" dirty="0" smtClean="0"/>
          </a:p>
          <a:p>
            <a:endParaRPr lang="en-GB" sz="1600" dirty="0"/>
          </a:p>
          <a:p>
            <a:endParaRPr lang="en-GB" sz="1600" dirty="0" smtClean="0"/>
          </a:p>
          <a:p>
            <a:endParaRPr lang="en-GB" sz="1600" dirty="0"/>
          </a:p>
          <a:p>
            <a:r>
              <a:rPr lang="en-GB" sz="1600" dirty="0" smtClean="0"/>
              <a:t>The role of ATP is missing, add it to the diagram</a:t>
            </a:r>
            <a:endParaRPr lang="en-GB" sz="1600" dirty="0"/>
          </a:p>
        </p:txBody>
      </p:sp>
      <p:sp>
        <p:nvSpPr>
          <p:cNvPr id="4" name="TextBox 3"/>
          <p:cNvSpPr txBox="1"/>
          <p:nvPr/>
        </p:nvSpPr>
        <p:spPr>
          <a:xfrm>
            <a:off x="179512" y="188640"/>
            <a:ext cx="8784976"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b="1" dirty="0" smtClean="0">
                <a:latin typeface="Arial" pitchFamily="34" charset="0"/>
                <a:cs typeface="Arial" pitchFamily="34" charset="0"/>
              </a:rPr>
              <a:t>Unit 1: Chapter 3: Cells and movement in and out of them</a:t>
            </a:r>
            <a:endParaRPr lang="en-GB" b="1" dirty="0">
              <a:latin typeface="Arial" pitchFamily="34" charset="0"/>
              <a:cs typeface="Arial" pitchFamily="34" charset="0"/>
            </a:endParaRPr>
          </a:p>
        </p:txBody>
      </p:sp>
      <p:sp>
        <p:nvSpPr>
          <p:cNvPr id="7" name="TextBox 6"/>
          <p:cNvSpPr txBox="1"/>
          <p:nvPr/>
        </p:nvSpPr>
        <p:spPr>
          <a:xfrm>
            <a:off x="179512" y="788511"/>
            <a:ext cx="5040560" cy="76944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600" dirty="0" smtClean="0"/>
              <a:t>3.8 Active transport:</a:t>
            </a:r>
          </a:p>
          <a:p>
            <a:r>
              <a:rPr lang="en-GB" sz="1400" dirty="0" smtClean="0"/>
              <a:t>What is active transport?</a:t>
            </a:r>
          </a:p>
          <a:p>
            <a:r>
              <a:rPr lang="en-GB" sz="1400" dirty="0" smtClean="0"/>
              <a:t>What does active transport require to take place?</a:t>
            </a:r>
          </a:p>
        </p:txBody>
      </p:sp>
      <p:sp>
        <p:nvSpPr>
          <p:cNvPr id="2" name="TextBox 1"/>
          <p:cNvSpPr txBox="1"/>
          <p:nvPr/>
        </p:nvSpPr>
        <p:spPr>
          <a:xfrm>
            <a:off x="5364088" y="788511"/>
            <a:ext cx="3600400" cy="769441"/>
          </a:xfrm>
          <a:prstGeom prst="rect">
            <a:avLst/>
          </a:prstGeom>
        </p:spPr>
        <p:style>
          <a:lnRef idx="2">
            <a:schemeClr val="dk1"/>
          </a:lnRef>
          <a:fillRef idx="1">
            <a:schemeClr val="lt1"/>
          </a:fillRef>
          <a:effectRef idx="0">
            <a:schemeClr val="dk1"/>
          </a:effectRef>
          <a:fontRef idx="minor">
            <a:schemeClr val="dk1"/>
          </a:fontRef>
        </p:style>
        <p:txBody>
          <a:bodyPr wrap="square" rtlCol="0">
            <a:noAutofit/>
          </a:bodyPr>
          <a:lstStyle/>
          <a:p>
            <a:r>
              <a:rPr lang="en-GB" sz="1600" dirty="0" smtClean="0"/>
              <a:t>Key words:</a:t>
            </a:r>
          </a:p>
          <a:p>
            <a:r>
              <a:rPr lang="en-GB" sz="1400" dirty="0" smtClean="0"/>
              <a:t>ATP; co-transport; sodium-potassium pump</a:t>
            </a:r>
            <a:endParaRPr lang="en-GB" sz="1200" dirty="0"/>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3317" y="2132856"/>
            <a:ext cx="3876675" cy="412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5364088" y="1723455"/>
            <a:ext cx="3600400" cy="1561529"/>
          </a:xfrm>
          <a:prstGeom prst="rect">
            <a:avLst/>
          </a:prstGeom>
        </p:spPr>
        <p:style>
          <a:lnRef idx="2">
            <a:schemeClr val="dk1"/>
          </a:lnRef>
          <a:fillRef idx="1">
            <a:schemeClr val="lt1"/>
          </a:fillRef>
          <a:effectRef idx="0">
            <a:schemeClr val="dk1"/>
          </a:effectRef>
          <a:fontRef idx="minor">
            <a:schemeClr val="dk1"/>
          </a:fontRef>
        </p:style>
        <p:txBody>
          <a:bodyPr wrap="square" rtlCol="0">
            <a:noAutofit/>
          </a:bodyPr>
          <a:lstStyle/>
          <a:p>
            <a:r>
              <a:rPr lang="en-GB" sz="1600" dirty="0" smtClean="0"/>
              <a:t>Write a definition for active transport:</a:t>
            </a:r>
            <a:endParaRPr lang="en-GB" sz="1200" dirty="0"/>
          </a:p>
        </p:txBody>
      </p:sp>
      <p:sp>
        <p:nvSpPr>
          <p:cNvPr id="9" name="TextBox 8"/>
          <p:cNvSpPr txBox="1"/>
          <p:nvPr/>
        </p:nvSpPr>
        <p:spPr>
          <a:xfrm>
            <a:off x="5364088" y="3429000"/>
            <a:ext cx="3600400" cy="1756529"/>
          </a:xfrm>
          <a:prstGeom prst="rect">
            <a:avLst/>
          </a:prstGeom>
        </p:spPr>
        <p:style>
          <a:lnRef idx="2">
            <a:schemeClr val="dk1"/>
          </a:lnRef>
          <a:fillRef idx="1">
            <a:schemeClr val="lt1"/>
          </a:fillRef>
          <a:effectRef idx="0">
            <a:schemeClr val="dk1"/>
          </a:effectRef>
          <a:fontRef idx="minor">
            <a:schemeClr val="dk1"/>
          </a:fontRef>
        </p:style>
        <p:txBody>
          <a:bodyPr wrap="square" rtlCol="0">
            <a:noAutofit/>
          </a:bodyPr>
          <a:lstStyle/>
          <a:p>
            <a:r>
              <a:rPr lang="en-GB" sz="1600" dirty="0" smtClean="0"/>
              <a:t>How is active transport different to passive transport?</a:t>
            </a:r>
            <a:endParaRPr lang="en-GB" sz="1200" dirty="0"/>
          </a:p>
        </p:txBody>
      </p:sp>
      <p:sp>
        <p:nvSpPr>
          <p:cNvPr id="10" name="TextBox 9"/>
          <p:cNvSpPr txBox="1"/>
          <p:nvPr/>
        </p:nvSpPr>
        <p:spPr>
          <a:xfrm>
            <a:off x="5364088" y="5373217"/>
            <a:ext cx="3600400" cy="1344350"/>
          </a:xfrm>
          <a:prstGeom prst="rect">
            <a:avLst/>
          </a:prstGeom>
        </p:spPr>
        <p:style>
          <a:lnRef idx="2">
            <a:schemeClr val="dk1"/>
          </a:lnRef>
          <a:fillRef idx="1">
            <a:schemeClr val="lt1"/>
          </a:fillRef>
          <a:effectRef idx="0">
            <a:schemeClr val="dk1"/>
          </a:effectRef>
          <a:fontRef idx="minor">
            <a:schemeClr val="dk1"/>
          </a:fontRef>
        </p:style>
        <p:txBody>
          <a:bodyPr wrap="square" rtlCol="0">
            <a:noAutofit/>
          </a:bodyPr>
          <a:lstStyle/>
          <a:p>
            <a:r>
              <a:rPr lang="en-GB" sz="1600" dirty="0" smtClean="0"/>
              <a:t>What is co-transport?</a:t>
            </a:r>
            <a:endParaRPr lang="en-GB" sz="1200" dirty="0"/>
          </a:p>
        </p:txBody>
      </p:sp>
    </p:spTree>
    <p:extLst>
      <p:ext uri="{BB962C8B-B14F-4D97-AF65-F5344CB8AC3E}">
        <p14:creationId xmlns:p14="http://schemas.microsoft.com/office/powerpoint/2010/main" val="363893529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9512" y="188640"/>
            <a:ext cx="8784976"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b="1" dirty="0" smtClean="0">
                <a:latin typeface="Arial" pitchFamily="34" charset="0"/>
                <a:cs typeface="Arial" pitchFamily="34" charset="0"/>
              </a:rPr>
              <a:t>Unit 1: Chapter 3: Cells and movement in and out of them</a:t>
            </a:r>
            <a:endParaRPr lang="en-GB" b="1" dirty="0">
              <a:latin typeface="Arial" pitchFamily="34" charset="0"/>
              <a:cs typeface="Arial" pitchFamily="34" charset="0"/>
            </a:endParaRPr>
          </a:p>
        </p:txBody>
      </p:sp>
      <p:sp>
        <p:nvSpPr>
          <p:cNvPr id="7" name="TextBox 6"/>
          <p:cNvSpPr txBox="1"/>
          <p:nvPr/>
        </p:nvSpPr>
        <p:spPr>
          <a:xfrm>
            <a:off x="179512" y="788511"/>
            <a:ext cx="6480000" cy="98488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600" dirty="0" smtClean="0"/>
              <a:t>3.9 Absorption in the small intestines:</a:t>
            </a:r>
          </a:p>
          <a:p>
            <a:r>
              <a:rPr lang="en-GB" sz="1400" dirty="0" smtClean="0"/>
              <a:t>What part do villi and microvilli play in absorption?</a:t>
            </a:r>
          </a:p>
          <a:p>
            <a:r>
              <a:rPr lang="en-GB" sz="1400" dirty="0" smtClean="0"/>
              <a:t>How are the products of carbohydrate digestion absorbed in the small intestine?</a:t>
            </a:r>
          </a:p>
          <a:p>
            <a:r>
              <a:rPr lang="en-GB" sz="1400" dirty="0" smtClean="0"/>
              <a:t>What are the roles of diffusion, active transport and co-transport in the process?</a:t>
            </a:r>
          </a:p>
        </p:txBody>
      </p:sp>
      <p:sp>
        <p:nvSpPr>
          <p:cNvPr id="2" name="TextBox 1"/>
          <p:cNvSpPr txBox="1"/>
          <p:nvPr/>
        </p:nvSpPr>
        <p:spPr>
          <a:xfrm>
            <a:off x="6804248" y="788511"/>
            <a:ext cx="2160240" cy="984885"/>
          </a:xfrm>
          <a:prstGeom prst="rect">
            <a:avLst/>
          </a:prstGeom>
        </p:spPr>
        <p:style>
          <a:lnRef idx="2">
            <a:schemeClr val="dk1"/>
          </a:lnRef>
          <a:fillRef idx="1">
            <a:schemeClr val="lt1"/>
          </a:fillRef>
          <a:effectRef idx="0">
            <a:schemeClr val="dk1"/>
          </a:effectRef>
          <a:fontRef idx="minor">
            <a:schemeClr val="dk1"/>
          </a:fontRef>
        </p:style>
        <p:txBody>
          <a:bodyPr wrap="square" rtlCol="0">
            <a:noAutofit/>
          </a:bodyPr>
          <a:lstStyle/>
          <a:p>
            <a:r>
              <a:rPr lang="en-GB" sz="1600" dirty="0" smtClean="0"/>
              <a:t>Key words:</a:t>
            </a:r>
          </a:p>
          <a:p>
            <a:r>
              <a:rPr lang="en-GB" sz="1400" dirty="0" smtClean="0"/>
              <a:t>lumen; microvilli; villi</a:t>
            </a:r>
            <a:endParaRPr lang="en-GB" sz="1200" dirty="0"/>
          </a:p>
        </p:txBody>
      </p:sp>
      <p:pic>
        <p:nvPicPr>
          <p:cNvPr id="24578" name="Picture 2" descr="http://www.daviddarling.info/images/small_intestine_cross-section.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7" y="1988840"/>
            <a:ext cx="3522372" cy="1980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067944" y="1916833"/>
            <a:ext cx="4896544" cy="4668330"/>
          </a:xfrm>
          <a:prstGeom prst="rect">
            <a:avLst/>
          </a:prstGeom>
        </p:spPr>
        <p:style>
          <a:lnRef idx="2">
            <a:schemeClr val="dk1"/>
          </a:lnRef>
          <a:fillRef idx="1">
            <a:schemeClr val="lt1"/>
          </a:fillRef>
          <a:effectRef idx="0">
            <a:schemeClr val="dk1"/>
          </a:effectRef>
          <a:fontRef idx="minor">
            <a:schemeClr val="dk1"/>
          </a:fontRef>
        </p:style>
        <p:txBody>
          <a:bodyPr>
            <a:noAutofit/>
          </a:bodyPr>
          <a:lstStyle/>
          <a:p>
            <a:r>
              <a:rPr lang="en-GB" sz="1600" dirty="0"/>
              <a:t>What are the roles of diffusion, active transport and co-transport in the </a:t>
            </a:r>
            <a:r>
              <a:rPr lang="en-GB" sz="1600" dirty="0" smtClean="0"/>
              <a:t>absorption of the products of carbohydrate digestion? Use diagrams to aid your explanation.</a:t>
            </a:r>
            <a:endParaRPr lang="en-GB" sz="1600" dirty="0"/>
          </a:p>
        </p:txBody>
      </p:sp>
      <p:sp>
        <p:nvSpPr>
          <p:cNvPr id="3" name="TextBox 2"/>
          <p:cNvSpPr txBox="1"/>
          <p:nvPr/>
        </p:nvSpPr>
        <p:spPr>
          <a:xfrm>
            <a:off x="179512" y="1916833"/>
            <a:ext cx="3744416" cy="4668329"/>
          </a:xfrm>
          <a:prstGeom prst="rect">
            <a:avLst/>
          </a:prstGeom>
          <a:noFill/>
        </p:spPr>
        <p:style>
          <a:lnRef idx="2">
            <a:schemeClr val="dk1"/>
          </a:lnRef>
          <a:fillRef idx="1">
            <a:schemeClr val="lt1"/>
          </a:fillRef>
          <a:effectRef idx="0">
            <a:schemeClr val="dk1"/>
          </a:effectRef>
          <a:fontRef idx="minor">
            <a:schemeClr val="dk1"/>
          </a:fontRef>
        </p:style>
        <p:txBody>
          <a:bodyPr wrap="square" rtlCol="0">
            <a:noAutofit/>
          </a:bodyPr>
          <a:lstStyle/>
          <a:p>
            <a:endParaRPr lang="en-GB" sz="1600" dirty="0" smtClean="0"/>
          </a:p>
          <a:p>
            <a:endParaRPr lang="en-GB" sz="1600" dirty="0"/>
          </a:p>
          <a:p>
            <a:endParaRPr lang="en-GB" sz="1600" dirty="0" smtClean="0"/>
          </a:p>
          <a:p>
            <a:endParaRPr lang="en-GB" sz="1600" dirty="0"/>
          </a:p>
          <a:p>
            <a:endParaRPr lang="en-GB" sz="1600" dirty="0" smtClean="0"/>
          </a:p>
          <a:p>
            <a:endParaRPr lang="en-GB" sz="1600" dirty="0" smtClean="0"/>
          </a:p>
          <a:p>
            <a:endParaRPr lang="en-GB" sz="1600" dirty="0"/>
          </a:p>
          <a:p>
            <a:endParaRPr lang="en-GB" sz="1600" dirty="0" smtClean="0"/>
          </a:p>
          <a:p>
            <a:r>
              <a:rPr lang="en-GB" sz="1600" dirty="0" smtClean="0"/>
              <a:t>How does the structure of the villi and microvilli help the absorption of molecules in the gut?</a:t>
            </a:r>
          </a:p>
          <a:p>
            <a:endParaRPr lang="en-GB" sz="1600" dirty="0"/>
          </a:p>
          <a:p>
            <a:endParaRPr lang="en-GB" sz="1600" dirty="0" smtClean="0"/>
          </a:p>
          <a:p>
            <a:endParaRPr lang="en-GB" sz="1600" dirty="0"/>
          </a:p>
          <a:p>
            <a:endParaRPr lang="en-GB" sz="1600" dirty="0" smtClean="0"/>
          </a:p>
          <a:p>
            <a:endParaRPr lang="en-GB" sz="1600" dirty="0"/>
          </a:p>
          <a:p>
            <a:endParaRPr lang="en-GB" sz="1600" dirty="0" smtClean="0"/>
          </a:p>
          <a:p>
            <a:endParaRPr lang="en-GB" sz="1600" dirty="0"/>
          </a:p>
        </p:txBody>
      </p:sp>
    </p:spTree>
    <p:extLst>
      <p:ext uri="{BB962C8B-B14F-4D97-AF65-F5344CB8AC3E}">
        <p14:creationId xmlns:p14="http://schemas.microsoft.com/office/powerpoint/2010/main" val="114171089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9512" y="1916832"/>
            <a:ext cx="3600400" cy="4680520"/>
          </a:xfrm>
          <a:prstGeom prst="rect">
            <a:avLst/>
          </a:prstGeom>
          <a:noFill/>
        </p:spPr>
        <p:style>
          <a:lnRef idx="2">
            <a:schemeClr val="dk1"/>
          </a:lnRef>
          <a:fillRef idx="1">
            <a:schemeClr val="lt1"/>
          </a:fillRef>
          <a:effectRef idx="0">
            <a:schemeClr val="dk1"/>
          </a:effectRef>
          <a:fontRef idx="minor">
            <a:schemeClr val="dk1"/>
          </a:fontRef>
        </p:style>
        <p:txBody>
          <a:bodyPr wrap="square" rtlCol="0">
            <a:noAutofit/>
          </a:bodyPr>
          <a:lstStyle/>
          <a:p>
            <a:r>
              <a:rPr lang="en-GB" sz="1600" dirty="0" smtClean="0"/>
              <a:t>Label the structures of a bacterial cell and describe their role</a:t>
            </a:r>
            <a:endParaRPr lang="en-GB" sz="1600" dirty="0"/>
          </a:p>
        </p:txBody>
      </p:sp>
      <p:sp>
        <p:nvSpPr>
          <p:cNvPr id="4" name="TextBox 3"/>
          <p:cNvSpPr txBox="1"/>
          <p:nvPr/>
        </p:nvSpPr>
        <p:spPr>
          <a:xfrm>
            <a:off x="179512" y="188640"/>
            <a:ext cx="8784976"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b="1" dirty="0" smtClean="0">
                <a:latin typeface="Arial" pitchFamily="34" charset="0"/>
                <a:cs typeface="Arial" pitchFamily="34" charset="0"/>
              </a:rPr>
              <a:t>Unit 1: Chapter 3: Cells and movement in and out of them</a:t>
            </a:r>
            <a:endParaRPr lang="en-GB" b="1" dirty="0">
              <a:latin typeface="Arial" pitchFamily="34" charset="0"/>
              <a:cs typeface="Arial" pitchFamily="34" charset="0"/>
            </a:endParaRPr>
          </a:p>
        </p:txBody>
      </p:sp>
      <p:sp>
        <p:nvSpPr>
          <p:cNvPr id="7" name="TextBox 6"/>
          <p:cNvSpPr txBox="1"/>
          <p:nvPr/>
        </p:nvSpPr>
        <p:spPr>
          <a:xfrm>
            <a:off x="179512" y="788511"/>
            <a:ext cx="5436000" cy="98488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600" dirty="0" smtClean="0"/>
              <a:t>3.10 Cholera:</a:t>
            </a:r>
          </a:p>
          <a:p>
            <a:r>
              <a:rPr lang="en-GB" sz="1400" dirty="0" smtClean="0"/>
              <a:t>What are prokaryotic cells?</a:t>
            </a:r>
          </a:p>
          <a:p>
            <a:r>
              <a:rPr lang="en-GB" sz="1400" dirty="0" smtClean="0"/>
              <a:t>How do prokaryotes differ from eukaryotes?</a:t>
            </a:r>
          </a:p>
          <a:p>
            <a:r>
              <a:rPr lang="en-GB" sz="1400" dirty="0" smtClean="0"/>
              <a:t>What causes cholera and how does it produce the symptoms?</a:t>
            </a:r>
          </a:p>
        </p:txBody>
      </p:sp>
      <p:sp>
        <p:nvSpPr>
          <p:cNvPr id="2" name="TextBox 1"/>
          <p:cNvSpPr txBox="1"/>
          <p:nvPr/>
        </p:nvSpPr>
        <p:spPr>
          <a:xfrm>
            <a:off x="5796136" y="788511"/>
            <a:ext cx="3168352" cy="984885"/>
          </a:xfrm>
          <a:prstGeom prst="rect">
            <a:avLst/>
          </a:prstGeom>
        </p:spPr>
        <p:style>
          <a:lnRef idx="2">
            <a:schemeClr val="dk1"/>
          </a:lnRef>
          <a:fillRef idx="1">
            <a:schemeClr val="lt1"/>
          </a:fillRef>
          <a:effectRef idx="0">
            <a:schemeClr val="dk1"/>
          </a:effectRef>
          <a:fontRef idx="minor">
            <a:schemeClr val="dk1"/>
          </a:fontRef>
        </p:style>
        <p:txBody>
          <a:bodyPr wrap="square" rtlCol="0">
            <a:noAutofit/>
          </a:bodyPr>
          <a:lstStyle/>
          <a:p>
            <a:r>
              <a:rPr lang="en-GB" sz="1600" dirty="0" smtClean="0"/>
              <a:t>Key words: </a:t>
            </a:r>
            <a:r>
              <a:rPr lang="en-GB" sz="1400" dirty="0" smtClean="0"/>
              <a:t>capsule; cell wall; cell-surface membrane; cholera; circular strand of DNA flagella; plasmid; prokaryotic cells</a:t>
            </a:r>
            <a:endParaRPr lang="en-GB" sz="1400" dirty="0"/>
          </a:p>
        </p:txBody>
      </p:sp>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3108" y="2668488"/>
            <a:ext cx="1790700"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923928" y="1916832"/>
            <a:ext cx="5040560" cy="3168352"/>
          </a:xfrm>
          <a:prstGeom prst="rect">
            <a:avLst/>
          </a:prstGeom>
        </p:spPr>
        <p:style>
          <a:lnRef idx="2">
            <a:schemeClr val="dk1"/>
          </a:lnRef>
          <a:fillRef idx="1">
            <a:schemeClr val="lt1"/>
          </a:fillRef>
          <a:effectRef idx="0">
            <a:schemeClr val="dk1"/>
          </a:effectRef>
          <a:fontRef idx="minor">
            <a:schemeClr val="dk1"/>
          </a:fontRef>
        </p:style>
        <p:txBody>
          <a:bodyPr wrap="square" rtlCol="0">
            <a:noAutofit/>
          </a:bodyPr>
          <a:lstStyle/>
          <a:p>
            <a:r>
              <a:rPr lang="en-GB" sz="1600" dirty="0" smtClean="0"/>
              <a:t>Complete the table to show if the feature is present, not present or sometimes present:</a:t>
            </a:r>
          </a:p>
          <a:p>
            <a:endParaRPr lang="en-GB" sz="1600" dirty="0"/>
          </a:p>
        </p:txBody>
      </p:sp>
      <p:graphicFrame>
        <p:nvGraphicFramePr>
          <p:cNvPr id="6" name="Table 5"/>
          <p:cNvGraphicFramePr>
            <a:graphicFrameLocks noGrp="1"/>
          </p:cNvGraphicFramePr>
          <p:nvPr>
            <p:extLst>
              <p:ext uri="{D42A27DB-BD31-4B8C-83A1-F6EECF244321}">
                <p14:modId xmlns:p14="http://schemas.microsoft.com/office/powerpoint/2010/main" val="1839866951"/>
              </p:ext>
            </p:extLst>
          </p:nvPr>
        </p:nvGraphicFramePr>
        <p:xfrm>
          <a:off x="4080284" y="2501607"/>
          <a:ext cx="4727847" cy="2388522"/>
        </p:xfrm>
        <a:graphic>
          <a:graphicData uri="http://schemas.openxmlformats.org/drawingml/2006/table">
            <a:tbl>
              <a:tblPr firstRow="1" bandRow="1">
                <a:tableStyleId>{5940675A-B579-460E-94D1-54222C63F5DA}</a:tableStyleId>
              </a:tblPr>
              <a:tblGrid>
                <a:gridCol w="1575949"/>
                <a:gridCol w="1575949"/>
                <a:gridCol w="1575949"/>
              </a:tblGrid>
              <a:tr h="230023">
                <a:tc>
                  <a:txBody>
                    <a:bodyPr/>
                    <a:lstStyle/>
                    <a:p>
                      <a:pPr algn="ctr"/>
                      <a:r>
                        <a:rPr lang="en-GB" sz="1200" dirty="0" smtClean="0"/>
                        <a:t>Feature</a:t>
                      </a:r>
                      <a:endParaRPr lang="en-GB" sz="1200" dirty="0"/>
                    </a:p>
                  </a:txBody>
                  <a:tcPr anchor="ctr"/>
                </a:tc>
                <a:tc>
                  <a:txBody>
                    <a:bodyPr/>
                    <a:lstStyle/>
                    <a:p>
                      <a:pPr algn="ctr"/>
                      <a:r>
                        <a:rPr lang="en-GB" sz="1200" dirty="0" smtClean="0"/>
                        <a:t>Prokaryotic cell</a:t>
                      </a:r>
                      <a:endParaRPr lang="en-GB" sz="1200" dirty="0"/>
                    </a:p>
                  </a:txBody>
                  <a:tcPr anchor="ctr"/>
                </a:tc>
                <a:tc>
                  <a:txBody>
                    <a:bodyPr/>
                    <a:lstStyle/>
                    <a:p>
                      <a:pPr algn="ctr"/>
                      <a:r>
                        <a:rPr lang="en-GB" sz="1200" dirty="0" smtClean="0"/>
                        <a:t>Eukaryotic cell</a:t>
                      </a:r>
                      <a:endParaRPr lang="en-GB" sz="1200" dirty="0"/>
                    </a:p>
                  </a:txBody>
                  <a:tcPr anchor="ctr"/>
                </a:tc>
              </a:tr>
              <a:tr h="230023">
                <a:tc>
                  <a:txBody>
                    <a:bodyPr/>
                    <a:lstStyle/>
                    <a:p>
                      <a:pPr algn="ctr"/>
                      <a:r>
                        <a:rPr lang="en-GB" sz="1200" dirty="0" smtClean="0"/>
                        <a:t>Nuclear envelope</a:t>
                      </a:r>
                      <a:endParaRPr lang="en-GB" sz="1200" dirty="0"/>
                    </a:p>
                  </a:txBody>
                  <a:tcPr anchor="ctr"/>
                </a:tc>
                <a:tc>
                  <a:txBody>
                    <a:bodyPr/>
                    <a:lstStyle/>
                    <a:p>
                      <a:pPr algn="ctr"/>
                      <a:endParaRPr lang="en-GB" sz="1200" dirty="0"/>
                    </a:p>
                  </a:txBody>
                  <a:tcPr anchor="ctr"/>
                </a:tc>
                <a:tc>
                  <a:txBody>
                    <a:bodyPr/>
                    <a:lstStyle/>
                    <a:p>
                      <a:pPr algn="ctr"/>
                      <a:endParaRPr lang="en-GB" sz="1200"/>
                    </a:p>
                  </a:txBody>
                  <a:tcPr anchor="ctr"/>
                </a:tc>
              </a:tr>
              <a:tr h="230023">
                <a:tc>
                  <a:txBody>
                    <a:bodyPr/>
                    <a:lstStyle/>
                    <a:p>
                      <a:pPr algn="ctr"/>
                      <a:r>
                        <a:rPr lang="en-GB" sz="1200" dirty="0" smtClean="0"/>
                        <a:t>Cell wall</a:t>
                      </a:r>
                      <a:endParaRPr lang="en-GB" sz="1200" dirty="0"/>
                    </a:p>
                  </a:txBody>
                  <a:tcPr anchor="ctr"/>
                </a:tc>
                <a:tc>
                  <a:txBody>
                    <a:bodyPr/>
                    <a:lstStyle/>
                    <a:p>
                      <a:pPr algn="ctr"/>
                      <a:endParaRPr lang="en-GB" sz="1200" dirty="0"/>
                    </a:p>
                  </a:txBody>
                  <a:tcPr anchor="ctr"/>
                </a:tc>
                <a:tc>
                  <a:txBody>
                    <a:bodyPr/>
                    <a:lstStyle/>
                    <a:p>
                      <a:pPr algn="ctr"/>
                      <a:endParaRPr lang="en-GB" sz="1200"/>
                    </a:p>
                  </a:txBody>
                  <a:tcPr anchor="ctr"/>
                </a:tc>
              </a:tr>
              <a:tr h="279861">
                <a:tc>
                  <a:txBody>
                    <a:bodyPr/>
                    <a:lstStyle/>
                    <a:p>
                      <a:pPr algn="ctr"/>
                      <a:r>
                        <a:rPr lang="en-GB" sz="1200" dirty="0" smtClean="0"/>
                        <a:t>Flagellum</a:t>
                      </a:r>
                      <a:endParaRPr lang="en-GB" sz="1200" dirty="0"/>
                    </a:p>
                  </a:txBody>
                  <a:tcPr anchor="ctr"/>
                </a:tc>
                <a:tc>
                  <a:txBody>
                    <a:bodyPr/>
                    <a:lstStyle/>
                    <a:p>
                      <a:pPr algn="ctr"/>
                      <a:endParaRPr lang="en-GB" sz="1200" dirty="0"/>
                    </a:p>
                  </a:txBody>
                  <a:tcPr anchor="ctr"/>
                </a:tc>
                <a:tc>
                  <a:txBody>
                    <a:bodyPr/>
                    <a:lstStyle/>
                    <a:p>
                      <a:pPr algn="ctr"/>
                      <a:endParaRPr lang="en-GB" sz="1200"/>
                    </a:p>
                  </a:txBody>
                  <a:tcPr anchor="ctr"/>
                </a:tc>
              </a:tr>
              <a:tr h="230023">
                <a:tc>
                  <a:txBody>
                    <a:bodyPr/>
                    <a:lstStyle/>
                    <a:p>
                      <a:pPr algn="ctr"/>
                      <a:r>
                        <a:rPr lang="en-GB" sz="1200" dirty="0" smtClean="0"/>
                        <a:t>Ribosomes</a:t>
                      </a:r>
                      <a:endParaRPr lang="en-GB" sz="1200" dirty="0"/>
                    </a:p>
                  </a:txBody>
                  <a:tcPr anchor="ctr"/>
                </a:tc>
                <a:tc>
                  <a:txBody>
                    <a:bodyPr/>
                    <a:lstStyle/>
                    <a:p>
                      <a:pPr algn="ctr"/>
                      <a:endParaRPr lang="en-GB" sz="1200" dirty="0"/>
                    </a:p>
                  </a:txBody>
                  <a:tcPr anchor="ctr"/>
                </a:tc>
                <a:tc>
                  <a:txBody>
                    <a:bodyPr/>
                    <a:lstStyle/>
                    <a:p>
                      <a:pPr algn="ctr"/>
                      <a:endParaRPr lang="en-GB" sz="1200"/>
                    </a:p>
                  </a:txBody>
                  <a:tcPr anchor="ctr"/>
                </a:tc>
              </a:tr>
              <a:tr h="230023">
                <a:tc>
                  <a:txBody>
                    <a:bodyPr/>
                    <a:lstStyle/>
                    <a:p>
                      <a:pPr algn="ctr"/>
                      <a:r>
                        <a:rPr lang="en-GB" sz="1200" dirty="0" smtClean="0"/>
                        <a:t>Plasmid</a:t>
                      </a:r>
                      <a:endParaRPr lang="en-GB" sz="1200" dirty="0"/>
                    </a:p>
                  </a:txBody>
                  <a:tcPr anchor="ctr"/>
                </a:tc>
                <a:tc>
                  <a:txBody>
                    <a:bodyPr/>
                    <a:lstStyle/>
                    <a:p>
                      <a:pPr algn="ctr"/>
                      <a:endParaRPr lang="en-GB" sz="1200" dirty="0"/>
                    </a:p>
                  </a:txBody>
                  <a:tcPr anchor="ctr"/>
                </a:tc>
                <a:tc>
                  <a:txBody>
                    <a:bodyPr/>
                    <a:lstStyle/>
                    <a:p>
                      <a:pPr algn="ctr"/>
                      <a:endParaRPr lang="en-GB" sz="1200" dirty="0"/>
                    </a:p>
                  </a:txBody>
                  <a:tcPr anchor="ctr"/>
                </a:tc>
              </a:tr>
              <a:tr h="230023">
                <a:tc>
                  <a:txBody>
                    <a:bodyPr/>
                    <a:lstStyle/>
                    <a:p>
                      <a:pPr algn="ctr"/>
                      <a:r>
                        <a:rPr lang="en-GB" sz="1200" dirty="0" smtClean="0"/>
                        <a:t>Cell-surface membrane</a:t>
                      </a:r>
                      <a:endParaRPr lang="en-GB" sz="1200" dirty="0"/>
                    </a:p>
                  </a:txBody>
                  <a:tcPr anchor="ctr"/>
                </a:tc>
                <a:tc>
                  <a:txBody>
                    <a:bodyPr/>
                    <a:lstStyle/>
                    <a:p>
                      <a:pPr algn="ctr"/>
                      <a:endParaRPr lang="en-GB" sz="1200"/>
                    </a:p>
                  </a:txBody>
                  <a:tcPr anchor="ctr"/>
                </a:tc>
                <a:tc>
                  <a:txBody>
                    <a:bodyPr/>
                    <a:lstStyle/>
                    <a:p>
                      <a:pPr algn="ctr"/>
                      <a:endParaRPr lang="en-GB" sz="1200" dirty="0"/>
                    </a:p>
                  </a:txBody>
                  <a:tcPr anchor="ctr"/>
                </a:tc>
              </a:tr>
              <a:tr h="279861">
                <a:tc>
                  <a:txBody>
                    <a:bodyPr/>
                    <a:lstStyle/>
                    <a:p>
                      <a:pPr algn="ctr"/>
                      <a:r>
                        <a:rPr lang="en-GB" sz="1200" dirty="0" smtClean="0"/>
                        <a:t>Mitochondria</a:t>
                      </a:r>
                      <a:endParaRPr lang="en-GB" sz="1200" dirty="0"/>
                    </a:p>
                  </a:txBody>
                  <a:tcPr anchor="ctr"/>
                </a:tc>
                <a:tc>
                  <a:txBody>
                    <a:bodyPr/>
                    <a:lstStyle/>
                    <a:p>
                      <a:pPr algn="ctr"/>
                      <a:endParaRPr lang="en-GB" sz="1200" dirty="0"/>
                    </a:p>
                  </a:txBody>
                  <a:tcPr anchor="ctr"/>
                </a:tc>
                <a:tc>
                  <a:txBody>
                    <a:bodyPr/>
                    <a:lstStyle/>
                    <a:p>
                      <a:pPr algn="ctr"/>
                      <a:endParaRPr lang="en-GB" sz="1200" dirty="0"/>
                    </a:p>
                  </a:txBody>
                  <a:tcPr anchor="ctr"/>
                </a:tc>
              </a:tr>
            </a:tbl>
          </a:graphicData>
        </a:graphic>
      </p:graphicFrame>
      <p:sp>
        <p:nvSpPr>
          <p:cNvPr id="9" name="TextBox 8"/>
          <p:cNvSpPr txBox="1"/>
          <p:nvPr/>
        </p:nvSpPr>
        <p:spPr>
          <a:xfrm>
            <a:off x="3923928" y="5301208"/>
            <a:ext cx="5040560" cy="1296144"/>
          </a:xfrm>
          <a:prstGeom prst="rect">
            <a:avLst/>
          </a:prstGeom>
        </p:spPr>
        <p:style>
          <a:lnRef idx="2">
            <a:schemeClr val="dk1"/>
          </a:lnRef>
          <a:fillRef idx="1">
            <a:schemeClr val="lt1"/>
          </a:fillRef>
          <a:effectRef idx="0">
            <a:schemeClr val="dk1"/>
          </a:effectRef>
          <a:fontRef idx="minor">
            <a:schemeClr val="dk1"/>
          </a:fontRef>
        </p:style>
        <p:txBody>
          <a:bodyPr wrap="square" rtlCol="0">
            <a:noAutofit/>
          </a:bodyPr>
          <a:lstStyle/>
          <a:p>
            <a:r>
              <a:rPr lang="en-GB" sz="1600" dirty="0" smtClean="0"/>
              <a:t>How does the cholera bacterium cause disease?</a:t>
            </a:r>
            <a:endParaRPr lang="en-GB" sz="1400" dirty="0"/>
          </a:p>
        </p:txBody>
      </p:sp>
    </p:spTree>
    <p:extLst>
      <p:ext uri="{BB962C8B-B14F-4D97-AF65-F5344CB8AC3E}">
        <p14:creationId xmlns:p14="http://schemas.microsoft.com/office/powerpoint/2010/main" val="1064094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9512" y="188640"/>
            <a:ext cx="8784976"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b="1" dirty="0" smtClean="0">
                <a:latin typeface="Arial" pitchFamily="34" charset="0"/>
                <a:cs typeface="Arial" pitchFamily="34" charset="0"/>
              </a:rPr>
              <a:t>Unit 1: Chapter 1: Causes of Disease</a:t>
            </a:r>
            <a:endParaRPr lang="en-GB" b="1" dirty="0">
              <a:latin typeface="Arial" pitchFamily="34" charset="0"/>
              <a:cs typeface="Arial" pitchFamily="34" charset="0"/>
            </a:endParaRPr>
          </a:p>
        </p:txBody>
      </p:sp>
      <p:sp>
        <p:nvSpPr>
          <p:cNvPr id="6" name="TextBox 5"/>
          <p:cNvSpPr txBox="1"/>
          <p:nvPr/>
        </p:nvSpPr>
        <p:spPr>
          <a:xfrm>
            <a:off x="179512" y="788511"/>
            <a:ext cx="5436000" cy="98488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600" dirty="0" smtClean="0"/>
              <a:t>1.2 Data and disease:</a:t>
            </a:r>
          </a:p>
          <a:p>
            <a:r>
              <a:rPr lang="en-GB" sz="1400" dirty="0" smtClean="0"/>
              <a:t>How are data on disease interpreted and analysed?</a:t>
            </a:r>
          </a:p>
          <a:p>
            <a:r>
              <a:rPr lang="en-GB" sz="1400" dirty="0" smtClean="0"/>
              <a:t>What is correlation and what does it mean?</a:t>
            </a:r>
          </a:p>
          <a:p>
            <a:r>
              <a:rPr lang="en-GB" sz="1400" dirty="0" smtClean="0"/>
              <a:t>How is causal link established?</a:t>
            </a:r>
            <a:endParaRPr lang="en-GB" sz="1400" dirty="0"/>
          </a:p>
        </p:txBody>
      </p:sp>
      <p:sp>
        <p:nvSpPr>
          <p:cNvPr id="8" name="TextBox 7"/>
          <p:cNvSpPr txBox="1"/>
          <p:nvPr/>
        </p:nvSpPr>
        <p:spPr>
          <a:xfrm>
            <a:off x="5796136" y="788511"/>
            <a:ext cx="3168352" cy="984886"/>
          </a:xfrm>
          <a:prstGeom prst="rect">
            <a:avLst/>
          </a:prstGeom>
        </p:spPr>
        <p:style>
          <a:lnRef idx="2">
            <a:schemeClr val="dk1"/>
          </a:lnRef>
          <a:fillRef idx="1">
            <a:schemeClr val="lt1"/>
          </a:fillRef>
          <a:effectRef idx="0">
            <a:schemeClr val="dk1"/>
          </a:effectRef>
          <a:fontRef idx="minor">
            <a:schemeClr val="dk1"/>
          </a:fontRef>
        </p:style>
        <p:txBody>
          <a:bodyPr wrap="square" rtlCol="0">
            <a:noAutofit/>
          </a:bodyPr>
          <a:lstStyle/>
          <a:p>
            <a:r>
              <a:rPr lang="en-GB" sz="1600" dirty="0" smtClean="0"/>
              <a:t>Key words:</a:t>
            </a:r>
            <a:endParaRPr lang="en-GB" sz="1400" dirty="0" smtClean="0"/>
          </a:p>
          <a:p>
            <a:r>
              <a:rPr lang="en-GB" sz="1400" dirty="0" smtClean="0"/>
              <a:t>causal link; </a:t>
            </a:r>
            <a:r>
              <a:rPr lang="en-GB" sz="1400" dirty="0"/>
              <a:t>correlation;</a:t>
            </a:r>
            <a:r>
              <a:rPr lang="en-GB" sz="1400" dirty="0" smtClean="0"/>
              <a:t> </a:t>
            </a:r>
            <a:endParaRPr lang="en-GB" sz="1600" dirty="0"/>
          </a:p>
        </p:txBody>
      </p:sp>
      <p:sp>
        <p:nvSpPr>
          <p:cNvPr id="5" name="TextBox 4"/>
          <p:cNvSpPr txBox="1"/>
          <p:nvPr/>
        </p:nvSpPr>
        <p:spPr>
          <a:xfrm>
            <a:off x="179512" y="1916832"/>
            <a:ext cx="8784976" cy="1224136"/>
          </a:xfrm>
          <a:prstGeom prst="rect">
            <a:avLst/>
          </a:prstGeom>
        </p:spPr>
        <p:style>
          <a:lnRef idx="2">
            <a:schemeClr val="dk1"/>
          </a:lnRef>
          <a:fillRef idx="1">
            <a:schemeClr val="lt1"/>
          </a:fillRef>
          <a:effectRef idx="0">
            <a:schemeClr val="dk1"/>
          </a:effectRef>
          <a:fontRef idx="minor">
            <a:schemeClr val="dk1"/>
          </a:fontRef>
        </p:style>
        <p:txBody>
          <a:bodyPr wrap="square" rtlCol="0">
            <a:noAutofit/>
          </a:bodyPr>
          <a:lstStyle/>
          <a:p>
            <a:r>
              <a:rPr lang="en-GB" dirty="0"/>
              <a:t>How are data on disease interpreted and analysed?</a:t>
            </a:r>
          </a:p>
        </p:txBody>
      </p:sp>
      <p:sp>
        <p:nvSpPr>
          <p:cNvPr id="7" name="TextBox 6"/>
          <p:cNvSpPr txBox="1"/>
          <p:nvPr/>
        </p:nvSpPr>
        <p:spPr>
          <a:xfrm>
            <a:off x="179512" y="3356992"/>
            <a:ext cx="8784976" cy="1584000"/>
          </a:xfrm>
          <a:prstGeom prst="rect">
            <a:avLst/>
          </a:prstGeom>
        </p:spPr>
        <p:style>
          <a:lnRef idx="2">
            <a:schemeClr val="dk1"/>
          </a:lnRef>
          <a:fillRef idx="1">
            <a:schemeClr val="lt1"/>
          </a:fillRef>
          <a:effectRef idx="0">
            <a:schemeClr val="dk1"/>
          </a:effectRef>
          <a:fontRef idx="minor">
            <a:schemeClr val="dk1"/>
          </a:fontRef>
        </p:style>
        <p:txBody>
          <a:bodyPr wrap="square" rtlCol="0">
            <a:noAutofit/>
          </a:bodyPr>
          <a:lstStyle/>
          <a:p>
            <a:r>
              <a:rPr lang="en-GB" dirty="0"/>
              <a:t>What is correlation and what does it mean?</a:t>
            </a:r>
          </a:p>
        </p:txBody>
      </p:sp>
      <p:sp>
        <p:nvSpPr>
          <p:cNvPr id="9" name="TextBox 8"/>
          <p:cNvSpPr txBox="1"/>
          <p:nvPr/>
        </p:nvSpPr>
        <p:spPr>
          <a:xfrm>
            <a:off x="179512" y="5157192"/>
            <a:ext cx="8784976" cy="1512168"/>
          </a:xfrm>
          <a:prstGeom prst="rect">
            <a:avLst/>
          </a:prstGeom>
        </p:spPr>
        <p:style>
          <a:lnRef idx="2">
            <a:schemeClr val="dk1"/>
          </a:lnRef>
          <a:fillRef idx="1">
            <a:schemeClr val="lt1"/>
          </a:fillRef>
          <a:effectRef idx="0">
            <a:schemeClr val="dk1"/>
          </a:effectRef>
          <a:fontRef idx="minor">
            <a:schemeClr val="dk1"/>
          </a:fontRef>
        </p:style>
        <p:txBody>
          <a:bodyPr wrap="square" rtlCol="0">
            <a:noAutofit/>
          </a:bodyPr>
          <a:lstStyle/>
          <a:p>
            <a:r>
              <a:rPr lang="en-GB" dirty="0"/>
              <a:t>How is causal link established?</a:t>
            </a:r>
          </a:p>
        </p:txBody>
      </p:sp>
    </p:spTree>
    <p:extLst>
      <p:ext uri="{BB962C8B-B14F-4D97-AF65-F5344CB8AC3E}">
        <p14:creationId xmlns:p14="http://schemas.microsoft.com/office/powerpoint/2010/main" val="38626523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9512" y="188640"/>
            <a:ext cx="8784976"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b="1" dirty="0" smtClean="0">
                <a:latin typeface="Arial" pitchFamily="34" charset="0"/>
                <a:cs typeface="Arial" pitchFamily="34" charset="0"/>
              </a:rPr>
              <a:t>Unit 1: Chapter 3: Cells and movement in and out of them</a:t>
            </a:r>
            <a:endParaRPr lang="en-GB" b="1" dirty="0">
              <a:latin typeface="Arial" pitchFamily="34" charset="0"/>
              <a:cs typeface="Arial" pitchFamily="34" charset="0"/>
            </a:endParaRPr>
          </a:p>
        </p:txBody>
      </p:sp>
      <p:sp>
        <p:nvSpPr>
          <p:cNvPr id="7" name="TextBox 6"/>
          <p:cNvSpPr txBox="1"/>
          <p:nvPr/>
        </p:nvSpPr>
        <p:spPr>
          <a:xfrm>
            <a:off x="179512" y="788511"/>
            <a:ext cx="6876000" cy="120032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600" dirty="0" smtClean="0"/>
              <a:t>3.11 Oral rehydration therapy:</a:t>
            </a:r>
          </a:p>
          <a:p>
            <a:r>
              <a:rPr lang="en-GB" sz="1400" dirty="0" smtClean="0"/>
              <a:t>What is oral rehydration therapy and how does it work?</a:t>
            </a:r>
          </a:p>
          <a:p>
            <a:r>
              <a:rPr lang="en-GB" sz="1400" dirty="0" smtClean="0"/>
              <a:t>How have more effective rehydration solutions been developed?</a:t>
            </a:r>
          </a:p>
          <a:p>
            <a:r>
              <a:rPr lang="en-GB" sz="1400" dirty="0" smtClean="0"/>
              <a:t>What are the advantages of using starch in place of glucose in rehydration solutions?</a:t>
            </a:r>
          </a:p>
          <a:p>
            <a:r>
              <a:rPr lang="en-GB" sz="1400" dirty="0" smtClean="0"/>
              <a:t>How do drug trials follow a regulated set of ethical procedures?</a:t>
            </a:r>
          </a:p>
        </p:txBody>
      </p:sp>
      <p:sp>
        <p:nvSpPr>
          <p:cNvPr id="2" name="TextBox 1"/>
          <p:cNvSpPr txBox="1"/>
          <p:nvPr/>
        </p:nvSpPr>
        <p:spPr>
          <a:xfrm>
            <a:off x="7236296" y="788511"/>
            <a:ext cx="1728192" cy="1200329"/>
          </a:xfrm>
          <a:prstGeom prst="rect">
            <a:avLst/>
          </a:prstGeom>
        </p:spPr>
        <p:style>
          <a:lnRef idx="2">
            <a:schemeClr val="dk1"/>
          </a:lnRef>
          <a:fillRef idx="1">
            <a:schemeClr val="lt1"/>
          </a:fillRef>
          <a:effectRef idx="0">
            <a:schemeClr val="dk1"/>
          </a:effectRef>
          <a:fontRef idx="minor">
            <a:schemeClr val="dk1"/>
          </a:fontRef>
        </p:style>
        <p:txBody>
          <a:bodyPr wrap="square" rtlCol="0">
            <a:noAutofit/>
          </a:bodyPr>
          <a:lstStyle/>
          <a:p>
            <a:r>
              <a:rPr lang="en-GB" sz="1600" dirty="0" smtClean="0"/>
              <a:t>Key words:</a:t>
            </a:r>
          </a:p>
          <a:p>
            <a:r>
              <a:rPr lang="en-GB" sz="1350" dirty="0" smtClean="0"/>
              <a:t>carrier proteins; </a:t>
            </a:r>
            <a:r>
              <a:rPr lang="en-GB" sz="1350" dirty="0" err="1" smtClean="0"/>
              <a:t>electrolyes</a:t>
            </a:r>
            <a:r>
              <a:rPr lang="en-GB" sz="1350" dirty="0" smtClean="0"/>
              <a:t>; glucose; potassium; sodium; water</a:t>
            </a:r>
            <a:endParaRPr lang="en-GB" sz="1350" dirty="0"/>
          </a:p>
        </p:txBody>
      </p:sp>
      <p:sp>
        <p:nvSpPr>
          <p:cNvPr id="3" name="Rectangle 2"/>
          <p:cNvSpPr/>
          <p:nvPr/>
        </p:nvSpPr>
        <p:spPr>
          <a:xfrm>
            <a:off x="179512" y="2204864"/>
            <a:ext cx="4392488" cy="1944216"/>
          </a:xfrm>
          <a:prstGeom prst="rect">
            <a:avLst/>
          </a:prstGeom>
        </p:spPr>
        <p:style>
          <a:lnRef idx="2">
            <a:schemeClr val="dk1"/>
          </a:lnRef>
          <a:fillRef idx="1">
            <a:schemeClr val="lt1"/>
          </a:fillRef>
          <a:effectRef idx="0">
            <a:schemeClr val="dk1"/>
          </a:effectRef>
          <a:fontRef idx="minor">
            <a:schemeClr val="dk1"/>
          </a:fontRef>
        </p:style>
        <p:txBody>
          <a:bodyPr wrap="square">
            <a:noAutofit/>
          </a:bodyPr>
          <a:lstStyle/>
          <a:p>
            <a:r>
              <a:rPr lang="en-GB" sz="1600" dirty="0"/>
              <a:t>What is oral rehydration therapy and how does it work?</a:t>
            </a:r>
          </a:p>
        </p:txBody>
      </p:sp>
      <p:sp>
        <p:nvSpPr>
          <p:cNvPr id="5" name="Rectangle 4"/>
          <p:cNvSpPr/>
          <p:nvPr/>
        </p:nvSpPr>
        <p:spPr>
          <a:xfrm>
            <a:off x="179512" y="4365104"/>
            <a:ext cx="4392488" cy="2304256"/>
          </a:xfrm>
          <a:prstGeom prst="rect">
            <a:avLst/>
          </a:prstGeom>
        </p:spPr>
        <p:style>
          <a:lnRef idx="2">
            <a:schemeClr val="dk1"/>
          </a:lnRef>
          <a:fillRef idx="1">
            <a:schemeClr val="lt1"/>
          </a:fillRef>
          <a:effectRef idx="0">
            <a:schemeClr val="dk1"/>
          </a:effectRef>
          <a:fontRef idx="minor">
            <a:schemeClr val="dk1"/>
          </a:fontRef>
        </p:style>
        <p:txBody>
          <a:bodyPr wrap="square">
            <a:noAutofit/>
          </a:bodyPr>
          <a:lstStyle/>
          <a:p>
            <a:r>
              <a:rPr lang="en-GB" sz="1600" dirty="0"/>
              <a:t>How have more effective rehydration solutions been developed?</a:t>
            </a:r>
          </a:p>
        </p:txBody>
      </p:sp>
      <p:sp>
        <p:nvSpPr>
          <p:cNvPr id="6" name="Rectangle 5"/>
          <p:cNvSpPr/>
          <p:nvPr/>
        </p:nvSpPr>
        <p:spPr>
          <a:xfrm>
            <a:off x="4716016" y="2204864"/>
            <a:ext cx="4248472" cy="1944216"/>
          </a:xfrm>
          <a:prstGeom prst="rect">
            <a:avLst/>
          </a:prstGeom>
        </p:spPr>
        <p:style>
          <a:lnRef idx="2">
            <a:schemeClr val="dk1"/>
          </a:lnRef>
          <a:fillRef idx="1">
            <a:schemeClr val="lt1"/>
          </a:fillRef>
          <a:effectRef idx="0">
            <a:schemeClr val="dk1"/>
          </a:effectRef>
          <a:fontRef idx="minor">
            <a:schemeClr val="dk1"/>
          </a:fontRef>
        </p:style>
        <p:txBody>
          <a:bodyPr wrap="square">
            <a:noAutofit/>
          </a:bodyPr>
          <a:lstStyle/>
          <a:p>
            <a:r>
              <a:rPr lang="en-GB" sz="1600" dirty="0"/>
              <a:t>What are the advantages of using starch in place of glucose in rehydration solutions?</a:t>
            </a:r>
          </a:p>
        </p:txBody>
      </p:sp>
      <p:sp>
        <p:nvSpPr>
          <p:cNvPr id="8" name="Rectangle 7"/>
          <p:cNvSpPr/>
          <p:nvPr/>
        </p:nvSpPr>
        <p:spPr>
          <a:xfrm>
            <a:off x="4716016" y="4365104"/>
            <a:ext cx="4248472" cy="2301507"/>
          </a:xfrm>
          <a:prstGeom prst="rect">
            <a:avLst/>
          </a:prstGeom>
        </p:spPr>
        <p:style>
          <a:lnRef idx="2">
            <a:schemeClr val="dk1"/>
          </a:lnRef>
          <a:fillRef idx="1">
            <a:schemeClr val="lt1"/>
          </a:fillRef>
          <a:effectRef idx="0">
            <a:schemeClr val="dk1"/>
          </a:effectRef>
          <a:fontRef idx="minor">
            <a:schemeClr val="dk1"/>
          </a:fontRef>
        </p:style>
        <p:txBody>
          <a:bodyPr wrap="square">
            <a:noAutofit/>
          </a:bodyPr>
          <a:lstStyle/>
          <a:p>
            <a:r>
              <a:rPr lang="en-GB" sz="1600" dirty="0"/>
              <a:t>How do drug trials follow a regulated set of ethical procedures?</a:t>
            </a:r>
          </a:p>
        </p:txBody>
      </p:sp>
    </p:spTree>
    <p:extLst>
      <p:ext uri="{BB962C8B-B14F-4D97-AF65-F5344CB8AC3E}">
        <p14:creationId xmlns:p14="http://schemas.microsoft.com/office/powerpoint/2010/main" val="146283475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235" y="2348880"/>
            <a:ext cx="4095750" cy="224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79512" y="188640"/>
            <a:ext cx="8784976"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b="1" dirty="0" smtClean="0">
                <a:latin typeface="Arial" pitchFamily="34" charset="0"/>
                <a:cs typeface="Arial" pitchFamily="34" charset="0"/>
              </a:rPr>
              <a:t>Unit 1: Chapter 3: Cells and movement in and out of them</a:t>
            </a:r>
            <a:endParaRPr lang="en-GB" b="1" dirty="0">
              <a:latin typeface="Arial" pitchFamily="34" charset="0"/>
              <a:cs typeface="Arial" pitchFamily="34" charset="0"/>
            </a:endParaRPr>
          </a:p>
        </p:txBody>
      </p:sp>
      <p:sp>
        <p:nvSpPr>
          <p:cNvPr id="12" name="TextBox 11"/>
          <p:cNvSpPr txBox="1"/>
          <p:nvPr/>
        </p:nvSpPr>
        <p:spPr>
          <a:xfrm>
            <a:off x="179512" y="755412"/>
            <a:ext cx="8784976"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b="1" dirty="0" smtClean="0">
                <a:latin typeface="Arial" pitchFamily="34" charset="0"/>
                <a:cs typeface="Arial" pitchFamily="34" charset="0"/>
              </a:rPr>
              <a:t>Exam questions</a:t>
            </a:r>
            <a:endParaRPr lang="en-GB" b="1" dirty="0">
              <a:latin typeface="Arial" pitchFamily="34" charset="0"/>
              <a:cs typeface="Arial" pitchFamily="34" charset="0"/>
            </a:endParaRPr>
          </a:p>
        </p:txBody>
      </p:sp>
      <p:sp>
        <p:nvSpPr>
          <p:cNvPr id="8" name="Rectangle 7"/>
          <p:cNvSpPr/>
          <p:nvPr/>
        </p:nvSpPr>
        <p:spPr>
          <a:xfrm>
            <a:off x="185966" y="1340768"/>
            <a:ext cx="4242017" cy="5262979"/>
          </a:xfrm>
          <a:prstGeom prst="rect">
            <a:avLst/>
          </a:prstGeom>
          <a:noFill/>
        </p:spPr>
        <p:style>
          <a:lnRef idx="2">
            <a:schemeClr val="dk1"/>
          </a:lnRef>
          <a:fillRef idx="1">
            <a:schemeClr val="lt1"/>
          </a:fillRef>
          <a:effectRef idx="0">
            <a:schemeClr val="dk1"/>
          </a:effectRef>
          <a:fontRef idx="minor">
            <a:schemeClr val="dk1"/>
          </a:fontRef>
        </p:style>
        <p:txBody>
          <a:bodyPr wrap="square">
            <a:spAutoFit/>
          </a:bodyPr>
          <a:lstStyle/>
          <a:p>
            <a:r>
              <a:rPr lang="en-US" sz="1600" dirty="0"/>
              <a:t>An amoeba is a single-celled, eukaryotic organism. Scientists used a </a:t>
            </a:r>
            <a:r>
              <a:rPr lang="en-US" sz="1600" dirty="0" smtClean="0"/>
              <a:t>transmission electron </a:t>
            </a:r>
            <a:r>
              <a:rPr lang="en-US" sz="1600" dirty="0"/>
              <a:t>microscope to study an amoeba. The diagram shows its structure</a:t>
            </a:r>
            <a:r>
              <a:rPr lang="en-US" sz="1600" dirty="0" smtClean="0"/>
              <a:t>.</a:t>
            </a:r>
          </a:p>
          <a:p>
            <a:endParaRPr lang="en-US" sz="1600" dirty="0"/>
          </a:p>
          <a:p>
            <a:endParaRPr lang="en-US" sz="1600" dirty="0" smtClean="0"/>
          </a:p>
          <a:p>
            <a:endParaRPr lang="en-US" sz="1600" dirty="0"/>
          </a:p>
          <a:p>
            <a:endParaRPr lang="en-US" sz="1600" dirty="0" smtClean="0"/>
          </a:p>
          <a:p>
            <a:endParaRPr lang="en-US" sz="1600" dirty="0"/>
          </a:p>
          <a:p>
            <a:endParaRPr lang="en-US" sz="1600" dirty="0" smtClean="0"/>
          </a:p>
          <a:p>
            <a:endParaRPr lang="en-US" sz="1600" dirty="0"/>
          </a:p>
          <a:p>
            <a:endParaRPr lang="en-US" sz="1600" dirty="0" smtClean="0"/>
          </a:p>
          <a:p>
            <a:endParaRPr lang="en-US" sz="1600" dirty="0"/>
          </a:p>
          <a:p>
            <a:r>
              <a:rPr lang="en-GB" sz="1600" dirty="0" smtClean="0"/>
              <a:t>Name </a:t>
            </a:r>
            <a:r>
              <a:rPr lang="en-GB" sz="1600" dirty="0"/>
              <a:t>organelle </a:t>
            </a:r>
            <a:r>
              <a:rPr lang="en-GB" sz="1600" b="1" dirty="0"/>
              <a:t>Y</a:t>
            </a:r>
            <a:r>
              <a:rPr lang="en-GB" sz="1600" dirty="0" smtClean="0"/>
              <a:t>.</a:t>
            </a:r>
          </a:p>
          <a:p>
            <a:endParaRPr lang="en-GB" sz="1600" dirty="0"/>
          </a:p>
          <a:p>
            <a:pPr algn="r"/>
            <a:r>
              <a:rPr lang="en-GB" sz="1600" dirty="0" smtClean="0"/>
              <a:t>(</a:t>
            </a:r>
            <a:r>
              <a:rPr lang="en-GB" sz="1600" dirty="0"/>
              <a:t>1 mark</a:t>
            </a:r>
            <a:r>
              <a:rPr lang="en-GB" sz="1600" dirty="0" smtClean="0"/>
              <a:t>)</a:t>
            </a:r>
          </a:p>
          <a:p>
            <a:pPr algn="r"/>
            <a:endParaRPr lang="en-GB" sz="1600" dirty="0" smtClean="0"/>
          </a:p>
          <a:p>
            <a:r>
              <a:rPr lang="en-US" sz="1600" dirty="0"/>
              <a:t>What is the function of organelle </a:t>
            </a:r>
            <a:r>
              <a:rPr lang="en-US" sz="1600" b="1" dirty="0"/>
              <a:t>Z</a:t>
            </a:r>
            <a:r>
              <a:rPr lang="en-US" sz="1600" dirty="0"/>
              <a:t>?</a:t>
            </a:r>
          </a:p>
          <a:p>
            <a:endParaRPr lang="en-GB" sz="1600" dirty="0"/>
          </a:p>
          <a:p>
            <a:endParaRPr lang="en-GB" sz="1600" dirty="0"/>
          </a:p>
          <a:p>
            <a:pPr algn="r"/>
            <a:r>
              <a:rPr lang="en-GB" sz="1600" dirty="0"/>
              <a:t> (1 mark</a:t>
            </a:r>
            <a:r>
              <a:rPr lang="en-GB" sz="1600" dirty="0" smtClean="0"/>
              <a:t>)</a:t>
            </a:r>
            <a:endParaRPr lang="en-GB" sz="1600" dirty="0"/>
          </a:p>
        </p:txBody>
      </p:sp>
      <p:sp>
        <p:nvSpPr>
          <p:cNvPr id="10" name="Rectangle 9"/>
          <p:cNvSpPr/>
          <p:nvPr/>
        </p:nvSpPr>
        <p:spPr>
          <a:xfrm>
            <a:off x="4572000" y="1355542"/>
            <a:ext cx="4392488" cy="526297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1600" dirty="0"/>
              <a:t>Name </a:t>
            </a:r>
            <a:r>
              <a:rPr lang="en-US" sz="1600" b="1" dirty="0"/>
              <a:t>two </a:t>
            </a:r>
            <a:r>
              <a:rPr lang="en-US" sz="1600" dirty="0"/>
              <a:t>other structures in the diagram which show that the amoeba is a </a:t>
            </a:r>
            <a:r>
              <a:rPr lang="en-GB" sz="1600" dirty="0"/>
              <a:t>eukaryotic cell.</a:t>
            </a:r>
          </a:p>
          <a:p>
            <a:r>
              <a:rPr lang="en-GB" sz="1600" dirty="0"/>
              <a:t>1 </a:t>
            </a:r>
            <a:endParaRPr lang="en-GB" sz="1600" dirty="0" smtClean="0"/>
          </a:p>
          <a:p>
            <a:endParaRPr lang="en-GB" sz="1600" dirty="0"/>
          </a:p>
          <a:p>
            <a:r>
              <a:rPr lang="en-GB" sz="1600" dirty="0" smtClean="0"/>
              <a:t>2</a:t>
            </a:r>
          </a:p>
          <a:p>
            <a:endParaRPr lang="en-GB" sz="1600" dirty="0"/>
          </a:p>
          <a:p>
            <a:pPr algn="r"/>
            <a:r>
              <a:rPr lang="en-GB" sz="1600" dirty="0"/>
              <a:t>(2 marks)</a:t>
            </a:r>
          </a:p>
          <a:p>
            <a:endParaRPr lang="en-US" sz="1600" dirty="0"/>
          </a:p>
          <a:p>
            <a:r>
              <a:rPr lang="en-US" sz="1600" dirty="0" smtClean="0"/>
              <a:t>The </a:t>
            </a:r>
            <a:r>
              <a:rPr lang="en-US" sz="1600" dirty="0"/>
              <a:t>scientists used a transmission electron microscope to study the structure of the</a:t>
            </a:r>
          </a:p>
          <a:p>
            <a:r>
              <a:rPr lang="en-GB" sz="1600" dirty="0"/>
              <a:t>amoeba. Explain why.</a:t>
            </a:r>
          </a:p>
          <a:p>
            <a:endParaRPr lang="en-GB" sz="1600" i="1" dirty="0"/>
          </a:p>
          <a:p>
            <a:endParaRPr lang="en-GB" sz="1600" i="1" dirty="0" smtClean="0"/>
          </a:p>
          <a:p>
            <a:endParaRPr lang="en-GB" sz="1600" i="1" dirty="0" smtClean="0"/>
          </a:p>
          <a:p>
            <a:endParaRPr lang="en-GB" sz="1600" i="1" dirty="0"/>
          </a:p>
          <a:p>
            <a:endParaRPr lang="en-GB" sz="1600" i="1" dirty="0"/>
          </a:p>
          <a:p>
            <a:endParaRPr lang="en-GB" sz="1600" i="1" dirty="0" smtClean="0"/>
          </a:p>
          <a:p>
            <a:endParaRPr lang="en-GB" sz="1600" i="1" dirty="0"/>
          </a:p>
          <a:p>
            <a:endParaRPr lang="en-GB" sz="1600" i="1" dirty="0"/>
          </a:p>
          <a:p>
            <a:pPr algn="r"/>
            <a:r>
              <a:rPr lang="en-GB" sz="1600" dirty="0"/>
              <a:t>(2 marks)</a:t>
            </a:r>
          </a:p>
        </p:txBody>
      </p:sp>
    </p:spTree>
    <p:extLst>
      <p:ext uri="{BB962C8B-B14F-4D97-AF65-F5344CB8AC3E}">
        <p14:creationId xmlns:p14="http://schemas.microsoft.com/office/powerpoint/2010/main" val="256306423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85966" y="1340768"/>
            <a:ext cx="4242017" cy="5262979"/>
          </a:xfrm>
          <a:prstGeom prst="rect">
            <a:avLst/>
          </a:prstGeom>
          <a:noFill/>
        </p:spPr>
        <p:style>
          <a:lnRef idx="2">
            <a:schemeClr val="dk1"/>
          </a:lnRef>
          <a:fillRef idx="1">
            <a:schemeClr val="lt1"/>
          </a:fillRef>
          <a:effectRef idx="0">
            <a:schemeClr val="dk1"/>
          </a:effectRef>
          <a:fontRef idx="minor">
            <a:schemeClr val="dk1"/>
          </a:fontRef>
        </p:style>
        <p:txBody>
          <a:bodyPr wrap="square">
            <a:spAutoFit/>
          </a:bodyPr>
          <a:lstStyle/>
          <a:p>
            <a:r>
              <a:rPr lang="en-US" sz="1600" dirty="0"/>
              <a:t>Many different substances enter and leave a cell by crossing its cell surface membrane.</a:t>
            </a:r>
          </a:p>
          <a:p>
            <a:r>
              <a:rPr lang="en-US" sz="1600" dirty="0"/>
              <a:t>Describe how substances can cross a cell surface membrane.</a:t>
            </a:r>
          </a:p>
          <a:p>
            <a:endParaRPr lang="en-GB" sz="1600" i="1" dirty="0" smtClean="0"/>
          </a:p>
          <a:p>
            <a:endParaRPr lang="en-GB" sz="1600" i="1" dirty="0"/>
          </a:p>
          <a:p>
            <a:endParaRPr lang="en-GB" sz="1600" i="1" dirty="0" smtClean="0"/>
          </a:p>
          <a:p>
            <a:endParaRPr lang="en-GB" sz="1600" i="1" dirty="0"/>
          </a:p>
          <a:p>
            <a:endParaRPr lang="en-GB" sz="1600" i="1" dirty="0" smtClean="0"/>
          </a:p>
          <a:p>
            <a:endParaRPr lang="en-GB" sz="1600" i="1" dirty="0"/>
          </a:p>
          <a:p>
            <a:endParaRPr lang="en-GB" sz="1600" i="1" dirty="0" smtClean="0"/>
          </a:p>
          <a:p>
            <a:endParaRPr lang="en-GB" sz="1600" i="1" dirty="0"/>
          </a:p>
          <a:p>
            <a:endParaRPr lang="en-GB" sz="1600" i="1" dirty="0" smtClean="0"/>
          </a:p>
          <a:p>
            <a:endParaRPr lang="en-GB" sz="1600" i="1" dirty="0"/>
          </a:p>
          <a:p>
            <a:endParaRPr lang="en-GB" sz="1600" i="1" dirty="0" smtClean="0"/>
          </a:p>
          <a:p>
            <a:endParaRPr lang="en-GB" sz="1600" i="1" dirty="0"/>
          </a:p>
          <a:p>
            <a:endParaRPr lang="en-GB" sz="1600" i="1" dirty="0" smtClean="0"/>
          </a:p>
          <a:p>
            <a:endParaRPr lang="en-GB" sz="1600" i="1" dirty="0"/>
          </a:p>
          <a:p>
            <a:endParaRPr lang="en-GB" sz="1600" i="1" dirty="0" smtClean="0"/>
          </a:p>
          <a:p>
            <a:endParaRPr lang="en-GB" sz="1600" i="1" dirty="0"/>
          </a:p>
          <a:p>
            <a:pPr algn="r"/>
            <a:r>
              <a:rPr lang="en-GB" sz="1600" dirty="0" smtClean="0"/>
              <a:t>(</a:t>
            </a:r>
            <a:r>
              <a:rPr lang="en-GB" sz="1600" dirty="0"/>
              <a:t>5 marks)</a:t>
            </a:r>
          </a:p>
        </p:txBody>
      </p:sp>
      <p:sp>
        <p:nvSpPr>
          <p:cNvPr id="4" name="TextBox 3"/>
          <p:cNvSpPr txBox="1"/>
          <p:nvPr/>
        </p:nvSpPr>
        <p:spPr>
          <a:xfrm>
            <a:off x="179512" y="188640"/>
            <a:ext cx="8784976"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b="1" dirty="0" smtClean="0">
                <a:latin typeface="Arial" pitchFamily="34" charset="0"/>
                <a:cs typeface="Arial" pitchFamily="34" charset="0"/>
              </a:rPr>
              <a:t>Unit 1: Chapter 3: Cells and movement in and out of them</a:t>
            </a:r>
            <a:endParaRPr lang="en-GB" b="1" dirty="0">
              <a:latin typeface="Arial" pitchFamily="34" charset="0"/>
              <a:cs typeface="Arial" pitchFamily="34" charset="0"/>
            </a:endParaRPr>
          </a:p>
        </p:txBody>
      </p:sp>
      <p:sp>
        <p:nvSpPr>
          <p:cNvPr id="12" name="TextBox 11"/>
          <p:cNvSpPr txBox="1"/>
          <p:nvPr/>
        </p:nvSpPr>
        <p:spPr>
          <a:xfrm>
            <a:off x="179512" y="755412"/>
            <a:ext cx="8784976"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b="1" dirty="0" smtClean="0">
                <a:latin typeface="Arial" pitchFamily="34" charset="0"/>
                <a:cs typeface="Arial" pitchFamily="34" charset="0"/>
              </a:rPr>
              <a:t>Exam questions</a:t>
            </a:r>
            <a:endParaRPr lang="en-GB" b="1" dirty="0">
              <a:latin typeface="Arial" pitchFamily="34" charset="0"/>
              <a:cs typeface="Arial" pitchFamily="34" charset="0"/>
            </a:endParaRPr>
          </a:p>
        </p:txBody>
      </p:sp>
      <p:sp>
        <p:nvSpPr>
          <p:cNvPr id="2" name="Rectangle 1"/>
          <p:cNvSpPr/>
          <p:nvPr/>
        </p:nvSpPr>
        <p:spPr>
          <a:xfrm>
            <a:off x="4571999" y="1340768"/>
            <a:ext cx="4427983" cy="526297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1600" dirty="0"/>
              <a:t>The epithelial cells that line the small intestine are adapted for the absorption </a:t>
            </a:r>
            <a:r>
              <a:rPr lang="en-US" sz="1600" dirty="0" smtClean="0"/>
              <a:t>of </a:t>
            </a:r>
            <a:r>
              <a:rPr lang="en-GB" sz="1600" dirty="0" smtClean="0"/>
              <a:t>glucose</a:t>
            </a:r>
            <a:r>
              <a:rPr lang="en-GB" sz="1600" dirty="0"/>
              <a:t>. Explain how.</a:t>
            </a:r>
          </a:p>
          <a:p>
            <a:endParaRPr lang="en-GB" sz="1600" i="1" dirty="0" smtClean="0"/>
          </a:p>
          <a:p>
            <a:endParaRPr lang="en-GB" sz="1600" i="1" dirty="0"/>
          </a:p>
          <a:p>
            <a:endParaRPr lang="en-GB" sz="1600" i="1" dirty="0" smtClean="0"/>
          </a:p>
          <a:p>
            <a:endParaRPr lang="en-GB" sz="1600" i="1" dirty="0"/>
          </a:p>
          <a:p>
            <a:endParaRPr lang="en-GB" sz="1600" i="1" dirty="0" smtClean="0"/>
          </a:p>
          <a:p>
            <a:endParaRPr lang="en-GB" sz="1600" i="1" dirty="0"/>
          </a:p>
          <a:p>
            <a:endParaRPr lang="en-GB" sz="1600" i="1" dirty="0" smtClean="0"/>
          </a:p>
          <a:p>
            <a:endParaRPr lang="en-GB" sz="1600" i="1" dirty="0"/>
          </a:p>
          <a:p>
            <a:endParaRPr lang="en-GB" sz="1600" i="1" dirty="0" smtClean="0"/>
          </a:p>
          <a:p>
            <a:endParaRPr lang="en-GB" sz="1600" i="1" dirty="0"/>
          </a:p>
          <a:p>
            <a:endParaRPr lang="en-GB" sz="1600" i="1" dirty="0" smtClean="0"/>
          </a:p>
          <a:p>
            <a:endParaRPr lang="en-GB" sz="1600" i="1" dirty="0"/>
          </a:p>
          <a:p>
            <a:endParaRPr lang="en-GB" sz="1600" i="1" dirty="0" smtClean="0"/>
          </a:p>
          <a:p>
            <a:endParaRPr lang="en-GB" sz="1600" i="1" dirty="0"/>
          </a:p>
          <a:p>
            <a:endParaRPr lang="en-GB" sz="1600" i="1" dirty="0" smtClean="0"/>
          </a:p>
          <a:p>
            <a:endParaRPr lang="en-GB" sz="1600" i="1" dirty="0"/>
          </a:p>
          <a:p>
            <a:endParaRPr lang="en-GB" sz="1600" i="1" dirty="0" smtClean="0"/>
          </a:p>
          <a:p>
            <a:pPr algn="r"/>
            <a:r>
              <a:rPr lang="en-GB" sz="1600" dirty="0" smtClean="0"/>
              <a:t>(</a:t>
            </a:r>
            <a:r>
              <a:rPr lang="en-GB" sz="1600" dirty="0"/>
              <a:t>6 marks)</a:t>
            </a:r>
          </a:p>
        </p:txBody>
      </p:sp>
    </p:spTree>
    <p:extLst>
      <p:ext uri="{BB962C8B-B14F-4D97-AF65-F5344CB8AC3E}">
        <p14:creationId xmlns:p14="http://schemas.microsoft.com/office/powerpoint/2010/main" val="83475977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9512" y="188640"/>
            <a:ext cx="8784976"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b="1" dirty="0" smtClean="0">
                <a:latin typeface="Arial" pitchFamily="34" charset="0"/>
                <a:cs typeface="Arial" pitchFamily="34" charset="0"/>
              </a:rPr>
              <a:t>Unit 1: Chapter 3: Cells and movement in and out of them</a:t>
            </a:r>
            <a:endParaRPr lang="en-GB" b="1" dirty="0">
              <a:latin typeface="Arial" pitchFamily="34" charset="0"/>
              <a:cs typeface="Arial" pitchFamily="34" charset="0"/>
            </a:endParaRPr>
          </a:p>
        </p:txBody>
      </p:sp>
      <p:sp>
        <p:nvSpPr>
          <p:cNvPr id="12" name="TextBox 11"/>
          <p:cNvSpPr txBox="1"/>
          <p:nvPr/>
        </p:nvSpPr>
        <p:spPr>
          <a:xfrm>
            <a:off x="179512" y="755412"/>
            <a:ext cx="8784976"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b="1" dirty="0" smtClean="0">
                <a:latin typeface="Arial" pitchFamily="34" charset="0"/>
                <a:cs typeface="Arial" pitchFamily="34" charset="0"/>
              </a:rPr>
              <a:t>Exam questions</a:t>
            </a:r>
            <a:endParaRPr lang="en-GB" b="1" dirty="0">
              <a:latin typeface="Arial" pitchFamily="34" charset="0"/>
              <a:cs typeface="Arial" pitchFamily="34" charset="0"/>
            </a:endParaRPr>
          </a:p>
        </p:txBody>
      </p:sp>
      <p:sp>
        <p:nvSpPr>
          <p:cNvPr id="3" name="Rectangle 2"/>
          <p:cNvSpPr/>
          <p:nvPr/>
        </p:nvSpPr>
        <p:spPr>
          <a:xfrm>
            <a:off x="179512" y="1368633"/>
            <a:ext cx="4392488" cy="526297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1600" dirty="0"/>
              <a:t>The diagram shows a cell from the pancreas</a:t>
            </a:r>
            <a:r>
              <a:rPr lang="en-US" sz="1600" dirty="0" smtClean="0"/>
              <a:t>.</a:t>
            </a:r>
          </a:p>
          <a:p>
            <a:endParaRPr lang="en-US" sz="1600" dirty="0" smtClean="0"/>
          </a:p>
          <a:p>
            <a:endParaRPr lang="en-US" sz="1600" dirty="0"/>
          </a:p>
          <a:p>
            <a:endParaRPr lang="en-US" sz="1600" dirty="0" smtClean="0"/>
          </a:p>
          <a:p>
            <a:endParaRPr lang="en-US" sz="1600" dirty="0"/>
          </a:p>
          <a:p>
            <a:endParaRPr lang="en-US" sz="1600" dirty="0" smtClean="0"/>
          </a:p>
          <a:p>
            <a:endParaRPr lang="en-US" sz="1600" dirty="0" smtClean="0"/>
          </a:p>
          <a:p>
            <a:endParaRPr lang="en-US" sz="1600" dirty="0"/>
          </a:p>
          <a:p>
            <a:endParaRPr lang="en-US" sz="1600" dirty="0"/>
          </a:p>
          <a:p>
            <a:endParaRPr lang="en-US" sz="1600" dirty="0" smtClean="0"/>
          </a:p>
          <a:p>
            <a:r>
              <a:rPr lang="en-US" sz="1600" dirty="0" smtClean="0"/>
              <a:t>The </a:t>
            </a:r>
            <a:r>
              <a:rPr lang="en-US" sz="1600" dirty="0"/>
              <a:t>cytoplasm at </a:t>
            </a:r>
            <a:r>
              <a:rPr lang="en-US" sz="1600" b="1" dirty="0"/>
              <a:t>F </a:t>
            </a:r>
            <a:r>
              <a:rPr lang="en-US" sz="1600" dirty="0"/>
              <a:t>contains amino acids. </a:t>
            </a:r>
            <a:r>
              <a:rPr lang="en-US" sz="1600" dirty="0" smtClean="0"/>
              <a:t>These </a:t>
            </a:r>
            <a:r>
              <a:rPr lang="en-US" sz="1600" dirty="0"/>
              <a:t>amino acids are used to </a:t>
            </a:r>
            <a:r>
              <a:rPr lang="en-US" sz="1600" dirty="0" smtClean="0"/>
              <a:t>make proteins </a:t>
            </a:r>
            <a:r>
              <a:rPr lang="en-US" sz="1600" dirty="0"/>
              <a:t>which are secreted from the cell</a:t>
            </a:r>
            <a:r>
              <a:rPr lang="en-US" sz="1600" dirty="0" smtClean="0"/>
              <a:t>. Place </a:t>
            </a:r>
            <a:r>
              <a:rPr lang="en-US" sz="1600" dirty="0"/>
              <a:t>the appropriate letters in the correct order to show the passage of an amino </a:t>
            </a:r>
            <a:r>
              <a:rPr lang="en-US" sz="1600" dirty="0" smtClean="0"/>
              <a:t>acid from </a:t>
            </a:r>
            <a:r>
              <a:rPr lang="en-US" sz="1600" dirty="0"/>
              <a:t>the </a:t>
            </a:r>
            <a:r>
              <a:rPr lang="en-US" sz="1600" dirty="0" smtClean="0"/>
              <a:t>cytoplasm </a:t>
            </a:r>
            <a:r>
              <a:rPr lang="en-US" sz="1600" dirty="0"/>
              <a:t>at </a:t>
            </a:r>
            <a:r>
              <a:rPr lang="en-US" sz="1600" b="1" dirty="0"/>
              <a:t>F </a:t>
            </a:r>
            <a:r>
              <a:rPr lang="en-US" sz="1600" dirty="0"/>
              <a:t>until it is secreted from the cell as a protein at </a:t>
            </a:r>
            <a:r>
              <a:rPr lang="en-US" sz="1600" b="1" dirty="0"/>
              <a:t>K</a:t>
            </a:r>
            <a:r>
              <a:rPr lang="en-US" sz="1600" dirty="0" smtClean="0"/>
              <a:t>.</a:t>
            </a:r>
          </a:p>
          <a:p>
            <a:endParaRPr lang="en-US" sz="1600" dirty="0"/>
          </a:p>
          <a:p>
            <a:endParaRPr lang="en-US" sz="1600" dirty="0" smtClean="0"/>
          </a:p>
          <a:p>
            <a:endParaRPr lang="en-US" sz="1600" dirty="0"/>
          </a:p>
          <a:p>
            <a:pPr algn="r"/>
            <a:r>
              <a:rPr lang="en-GB" sz="1600" dirty="0"/>
              <a:t>(2 marks)</a:t>
            </a:r>
          </a:p>
        </p:txBody>
      </p:sp>
      <p:sp>
        <p:nvSpPr>
          <p:cNvPr id="5" name="Rectangle 4"/>
          <p:cNvSpPr/>
          <p:nvPr/>
        </p:nvSpPr>
        <p:spPr>
          <a:xfrm>
            <a:off x="4716016" y="1371823"/>
            <a:ext cx="4248472" cy="526297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1600" dirty="0"/>
              <a:t>There are lots of organelle </a:t>
            </a:r>
            <a:r>
              <a:rPr lang="en-US" sz="1600" b="1" dirty="0"/>
              <a:t>G </a:t>
            </a:r>
            <a:r>
              <a:rPr lang="en-US" sz="1600" dirty="0"/>
              <a:t>in this cell. Explain why.</a:t>
            </a:r>
          </a:p>
          <a:p>
            <a:endParaRPr lang="en-GB" sz="1600" i="1" dirty="0" smtClean="0"/>
          </a:p>
          <a:p>
            <a:endParaRPr lang="en-GB" sz="1600" i="1" dirty="0" smtClean="0"/>
          </a:p>
          <a:p>
            <a:endParaRPr lang="en-GB" sz="1600" i="1" dirty="0"/>
          </a:p>
          <a:p>
            <a:pPr algn="r"/>
            <a:r>
              <a:rPr lang="en-GB" sz="1600" dirty="0" smtClean="0"/>
              <a:t>(</a:t>
            </a:r>
            <a:r>
              <a:rPr lang="en-GB" sz="1600" dirty="0"/>
              <a:t>2 marks)</a:t>
            </a:r>
          </a:p>
          <a:p>
            <a:r>
              <a:rPr lang="en-US" sz="1600" dirty="0" smtClean="0"/>
              <a:t>A </a:t>
            </a:r>
            <a:r>
              <a:rPr lang="en-US" sz="1600" dirty="0"/>
              <a:t>group of scientists </a:t>
            </a:r>
            <a:r>
              <a:rPr lang="en-US" sz="1600" dirty="0" err="1"/>
              <a:t>homogenised</a:t>
            </a:r>
            <a:r>
              <a:rPr lang="en-US" sz="1600" dirty="0"/>
              <a:t> pancreatic tissue before carrying out </a:t>
            </a:r>
            <a:r>
              <a:rPr lang="en-US" sz="1600" dirty="0" smtClean="0"/>
              <a:t>cell </a:t>
            </a:r>
            <a:r>
              <a:rPr lang="en-GB" sz="1600" dirty="0" smtClean="0"/>
              <a:t>fractionation </a:t>
            </a:r>
            <a:r>
              <a:rPr lang="en-GB" sz="1600" dirty="0"/>
              <a:t>to isolate organelle </a:t>
            </a:r>
            <a:r>
              <a:rPr lang="en-GB" sz="1600" b="1" dirty="0"/>
              <a:t>G</a:t>
            </a:r>
            <a:r>
              <a:rPr lang="en-GB" sz="1600" dirty="0" smtClean="0"/>
              <a:t>. Explain </a:t>
            </a:r>
            <a:r>
              <a:rPr lang="en-GB" sz="1600" dirty="0"/>
              <a:t>why the </a:t>
            </a:r>
            <a:r>
              <a:rPr lang="en-GB" sz="1600" dirty="0" smtClean="0"/>
              <a:t>scientists </a:t>
            </a:r>
            <a:r>
              <a:rPr lang="en-US" sz="1600" dirty="0" err="1" smtClean="0"/>
              <a:t>homogenised</a:t>
            </a:r>
            <a:r>
              <a:rPr lang="en-US" sz="1600" dirty="0" smtClean="0"/>
              <a:t> </a:t>
            </a:r>
            <a:r>
              <a:rPr lang="en-US" sz="1600" dirty="0"/>
              <a:t>the tissue</a:t>
            </a:r>
          </a:p>
          <a:p>
            <a:endParaRPr lang="en-GB" sz="1600" i="1" dirty="0" smtClean="0"/>
          </a:p>
          <a:p>
            <a:endParaRPr lang="en-GB" sz="1600" i="1" dirty="0"/>
          </a:p>
          <a:p>
            <a:pPr algn="r"/>
            <a:r>
              <a:rPr lang="en-GB" sz="1600" dirty="0" smtClean="0"/>
              <a:t>(</a:t>
            </a:r>
            <a:r>
              <a:rPr lang="en-GB" sz="1600" dirty="0"/>
              <a:t>1 mark)</a:t>
            </a:r>
          </a:p>
          <a:p>
            <a:r>
              <a:rPr lang="en-US" sz="1600" dirty="0" smtClean="0"/>
              <a:t>filtered </a:t>
            </a:r>
            <a:r>
              <a:rPr lang="en-US" sz="1600" dirty="0"/>
              <a:t>the resulting suspension</a:t>
            </a:r>
          </a:p>
          <a:p>
            <a:endParaRPr lang="en-GB" sz="1600" i="1" dirty="0" smtClean="0"/>
          </a:p>
          <a:p>
            <a:endParaRPr lang="en-GB" sz="1600" i="1" dirty="0"/>
          </a:p>
          <a:p>
            <a:pPr algn="r"/>
            <a:r>
              <a:rPr lang="en-GB" sz="1600" dirty="0" smtClean="0"/>
              <a:t>(</a:t>
            </a:r>
            <a:r>
              <a:rPr lang="en-GB" sz="1600" dirty="0"/>
              <a:t>1 mark)</a:t>
            </a:r>
          </a:p>
          <a:p>
            <a:r>
              <a:rPr lang="en-US" sz="1600" dirty="0" smtClean="0"/>
              <a:t>kept </a:t>
            </a:r>
            <a:r>
              <a:rPr lang="en-US" sz="1600" dirty="0"/>
              <a:t>the suspension ice cold during the </a:t>
            </a:r>
            <a:r>
              <a:rPr lang="en-US" sz="1600" dirty="0" smtClean="0"/>
              <a:t>process</a:t>
            </a:r>
          </a:p>
          <a:p>
            <a:endParaRPr lang="en-US" sz="1600" dirty="0"/>
          </a:p>
          <a:p>
            <a:pPr algn="r"/>
            <a:r>
              <a:rPr lang="en-GB" sz="1600" dirty="0" smtClean="0"/>
              <a:t>(</a:t>
            </a:r>
            <a:r>
              <a:rPr lang="en-GB" sz="1600" dirty="0"/>
              <a:t>1 mark</a:t>
            </a:r>
            <a:r>
              <a:rPr lang="en-GB" sz="1600" dirty="0" smtClean="0"/>
              <a:t>)</a:t>
            </a:r>
            <a:endParaRPr lang="en-GB" sz="1600" dirty="0"/>
          </a:p>
        </p:txBody>
      </p:sp>
      <p:pic>
        <p:nvPicPr>
          <p:cNvPr id="286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3218" y="5656287"/>
            <a:ext cx="2505075"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6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8699" y="1686040"/>
            <a:ext cx="2108160" cy="21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9206873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9512" y="188640"/>
            <a:ext cx="8784976"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b="1" dirty="0" smtClean="0">
                <a:latin typeface="Arial" pitchFamily="34" charset="0"/>
                <a:cs typeface="Arial" pitchFamily="34" charset="0"/>
              </a:rPr>
              <a:t>Unit 1: Chapter 3: Cells and movement in and out of them</a:t>
            </a:r>
            <a:endParaRPr lang="en-GB" b="1" dirty="0">
              <a:latin typeface="Arial" pitchFamily="34" charset="0"/>
              <a:cs typeface="Arial" pitchFamily="34" charset="0"/>
            </a:endParaRPr>
          </a:p>
        </p:txBody>
      </p:sp>
      <p:sp>
        <p:nvSpPr>
          <p:cNvPr id="12" name="TextBox 11"/>
          <p:cNvSpPr txBox="1"/>
          <p:nvPr/>
        </p:nvSpPr>
        <p:spPr>
          <a:xfrm>
            <a:off x="179512" y="755412"/>
            <a:ext cx="8784976"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b="1" dirty="0" smtClean="0">
                <a:latin typeface="Arial" pitchFamily="34" charset="0"/>
                <a:cs typeface="Arial" pitchFamily="34" charset="0"/>
              </a:rPr>
              <a:t>Exam questions</a:t>
            </a:r>
            <a:endParaRPr lang="en-GB" b="1" dirty="0">
              <a:latin typeface="Arial" pitchFamily="34" charset="0"/>
              <a:cs typeface="Arial" pitchFamily="34" charset="0"/>
            </a:endParaRPr>
          </a:p>
        </p:txBody>
      </p:sp>
      <p:sp>
        <p:nvSpPr>
          <p:cNvPr id="3" name="Rectangle 2"/>
          <p:cNvSpPr/>
          <p:nvPr/>
        </p:nvSpPr>
        <p:spPr>
          <a:xfrm>
            <a:off x="179512" y="1368633"/>
            <a:ext cx="4392488" cy="526297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1600" dirty="0" smtClean="0"/>
              <a:t>Cholera </a:t>
            </a:r>
            <a:r>
              <a:rPr lang="en-US" sz="1600" dirty="0"/>
              <a:t>bacteria are prokaryotic cells. Give </a:t>
            </a:r>
            <a:r>
              <a:rPr lang="en-US" sz="1600" b="1" dirty="0"/>
              <a:t>three </a:t>
            </a:r>
            <a:r>
              <a:rPr lang="en-US" sz="1600" dirty="0"/>
              <a:t>structures found in prokaryotic </a:t>
            </a:r>
            <a:r>
              <a:rPr lang="en-US" sz="1600" dirty="0" smtClean="0"/>
              <a:t>cells but </a:t>
            </a:r>
            <a:r>
              <a:rPr lang="en-US" sz="1600" dirty="0"/>
              <a:t>not in eukaryotic cells.</a:t>
            </a:r>
          </a:p>
          <a:p>
            <a:r>
              <a:rPr lang="en-GB" sz="1600" dirty="0" smtClean="0"/>
              <a:t>1</a:t>
            </a:r>
            <a:endParaRPr lang="en-GB" sz="1600" dirty="0"/>
          </a:p>
          <a:p>
            <a:r>
              <a:rPr lang="en-GB" sz="1600" dirty="0" smtClean="0"/>
              <a:t>2</a:t>
            </a:r>
            <a:endParaRPr lang="en-GB" sz="1600" dirty="0"/>
          </a:p>
          <a:p>
            <a:r>
              <a:rPr lang="en-GB" sz="1600" dirty="0"/>
              <a:t>3 </a:t>
            </a:r>
            <a:endParaRPr lang="en-GB" sz="1600" dirty="0" smtClean="0"/>
          </a:p>
          <a:p>
            <a:pPr algn="r"/>
            <a:r>
              <a:rPr lang="en-GB" sz="1600" dirty="0" smtClean="0"/>
              <a:t>(</a:t>
            </a:r>
            <a:r>
              <a:rPr lang="en-GB" sz="1600" dirty="0"/>
              <a:t>3 marks</a:t>
            </a:r>
            <a:r>
              <a:rPr lang="en-GB" sz="1600" dirty="0" smtClean="0"/>
              <a:t>)</a:t>
            </a:r>
          </a:p>
          <a:p>
            <a:pPr algn="r"/>
            <a:endParaRPr lang="en-GB" sz="1600" dirty="0"/>
          </a:p>
          <a:p>
            <a:r>
              <a:rPr lang="en-US" sz="1600" dirty="0" smtClean="0"/>
              <a:t>Cholera </a:t>
            </a:r>
            <a:r>
              <a:rPr lang="en-US" sz="1600" dirty="0"/>
              <a:t>bacteria cause an increase in the secretion of chloride ions into the </a:t>
            </a:r>
            <a:r>
              <a:rPr lang="en-US" sz="1600" dirty="0" smtClean="0"/>
              <a:t>small intestine</a:t>
            </a:r>
            <a:r>
              <a:rPr lang="en-US" sz="1600" dirty="0"/>
              <a:t>. Use your knowledge of water potential to explain how the </a:t>
            </a:r>
            <a:r>
              <a:rPr lang="en-US" sz="1600" dirty="0" smtClean="0"/>
              <a:t>increased secretion </a:t>
            </a:r>
            <a:r>
              <a:rPr lang="en-US" sz="1600" dirty="0"/>
              <a:t>of chloride ions causes </a:t>
            </a:r>
            <a:r>
              <a:rPr lang="en-US" sz="1600" dirty="0" err="1"/>
              <a:t>diarrhoea</a:t>
            </a:r>
            <a:r>
              <a:rPr lang="en-US" sz="1600" dirty="0"/>
              <a:t>.</a:t>
            </a:r>
          </a:p>
          <a:p>
            <a:endParaRPr lang="en-GB" sz="1600" i="1" dirty="0" smtClean="0"/>
          </a:p>
          <a:p>
            <a:endParaRPr lang="en-GB" sz="1600" i="1" dirty="0" smtClean="0"/>
          </a:p>
          <a:p>
            <a:endParaRPr lang="en-GB" sz="1600" i="1" dirty="0"/>
          </a:p>
          <a:p>
            <a:endParaRPr lang="en-GB" sz="1600" i="1" dirty="0" smtClean="0"/>
          </a:p>
          <a:p>
            <a:endParaRPr lang="en-GB" sz="1600" i="1" dirty="0"/>
          </a:p>
          <a:p>
            <a:endParaRPr lang="en-GB" sz="1600" i="1" dirty="0" smtClean="0"/>
          </a:p>
          <a:p>
            <a:endParaRPr lang="en-GB" sz="1600" i="1" dirty="0"/>
          </a:p>
          <a:p>
            <a:pPr algn="r"/>
            <a:r>
              <a:rPr lang="en-GB" sz="1600" dirty="0" smtClean="0"/>
              <a:t>(</a:t>
            </a:r>
            <a:r>
              <a:rPr lang="en-GB" sz="1600" dirty="0"/>
              <a:t>2 marks</a:t>
            </a:r>
            <a:r>
              <a:rPr lang="en-GB" sz="1600" dirty="0" smtClean="0"/>
              <a:t>)</a:t>
            </a:r>
            <a:endParaRPr lang="en-GB" sz="1600" dirty="0"/>
          </a:p>
        </p:txBody>
      </p:sp>
      <p:sp>
        <p:nvSpPr>
          <p:cNvPr id="5" name="Rectangle 4"/>
          <p:cNvSpPr/>
          <p:nvPr/>
        </p:nvSpPr>
        <p:spPr>
          <a:xfrm>
            <a:off x="4716016" y="1371823"/>
            <a:ext cx="4248472" cy="526297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1600" dirty="0"/>
              <a:t>People with </a:t>
            </a:r>
            <a:r>
              <a:rPr lang="en-US" sz="1600" dirty="0" err="1"/>
              <a:t>diarrhoea</a:t>
            </a:r>
            <a:r>
              <a:rPr lang="en-US" sz="1600" dirty="0"/>
              <a:t> suffer fluid loss. They can use oral rehydration solutions (ORS) to replace the lost fluid. The mixture used to make an oral rehydration solution is stored as a powder. The powder can be made into a solution with boiled water.</a:t>
            </a:r>
          </a:p>
          <a:p>
            <a:r>
              <a:rPr lang="en-US" sz="1600" dirty="0"/>
              <a:t>Why must boiled water be used to make an ORS</a:t>
            </a:r>
            <a:r>
              <a:rPr lang="en-US" sz="1600" dirty="0" smtClean="0"/>
              <a:t>?</a:t>
            </a:r>
          </a:p>
          <a:p>
            <a:endParaRPr lang="en-US" sz="1600" dirty="0"/>
          </a:p>
          <a:p>
            <a:endParaRPr lang="en-US" sz="1600" dirty="0" smtClean="0"/>
          </a:p>
          <a:p>
            <a:pPr algn="r"/>
            <a:endParaRPr lang="en-GB" sz="1600" dirty="0"/>
          </a:p>
          <a:p>
            <a:pPr algn="r"/>
            <a:r>
              <a:rPr lang="en-GB" sz="1600" dirty="0"/>
              <a:t>(1 mark</a:t>
            </a:r>
            <a:r>
              <a:rPr lang="en-GB" sz="1600" dirty="0" smtClean="0"/>
              <a:t>)</a:t>
            </a:r>
          </a:p>
          <a:p>
            <a:pPr algn="r"/>
            <a:endParaRPr lang="en-GB" sz="1600" dirty="0"/>
          </a:p>
          <a:p>
            <a:r>
              <a:rPr lang="en-US" sz="1600" dirty="0"/>
              <a:t>The mixture used to make the ORS contains glucose. Give </a:t>
            </a:r>
            <a:r>
              <a:rPr lang="en-US" sz="1600" b="1" dirty="0"/>
              <a:t>one </a:t>
            </a:r>
            <a:r>
              <a:rPr lang="en-US" sz="1600" dirty="0"/>
              <a:t>other substance that must be present in the mixture</a:t>
            </a:r>
            <a:r>
              <a:rPr lang="en-US" sz="1600" dirty="0" smtClean="0"/>
              <a:t>.</a:t>
            </a:r>
          </a:p>
          <a:p>
            <a:endParaRPr lang="en-US" sz="1600" dirty="0" smtClean="0"/>
          </a:p>
          <a:p>
            <a:endParaRPr lang="en-US" sz="1600" dirty="0"/>
          </a:p>
          <a:p>
            <a:endParaRPr lang="en-US" sz="1600" dirty="0"/>
          </a:p>
          <a:p>
            <a:endParaRPr lang="en-US" sz="1600" dirty="0"/>
          </a:p>
          <a:p>
            <a:pPr algn="r"/>
            <a:r>
              <a:rPr lang="en-GB" sz="1600" dirty="0"/>
              <a:t>(1 mark)</a:t>
            </a:r>
          </a:p>
        </p:txBody>
      </p:sp>
    </p:spTree>
    <p:extLst>
      <p:ext uri="{BB962C8B-B14F-4D97-AF65-F5344CB8AC3E}">
        <p14:creationId xmlns:p14="http://schemas.microsoft.com/office/powerpoint/2010/main" val="413480174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9512" y="1772816"/>
            <a:ext cx="8784976" cy="4824536"/>
          </a:xfrm>
          <a:prstGeom prst="rect">
            <a:avLst/>
          </a:prstGeom>
          <a:noFill/>
        </p:spPr>
        <p:style>
          <a:lnRef idx="2">
            <a:schemeClr val="dk1"/>
          </a:lnRef>
          <a:fillRef idx="1">
            <a:schemeClr val="lt1"/>
          </a:fillRef>
          <a:effectRef idx="0">
            <a:schemeClr val="dk1"/>
          </a:effectRef>
          <a:fontRef idx="minor">
            <a:schemeClr val="dk1"/>
          </a:fontRef>
        </p:style>
        <p:txBody>
          <a:bodyPr wrap="square" rtlCol="0">
            <a:noAutofit/>
          </a:bodyPr>
          <a:lstStyle/>
          <a:p>
            <a:r>
              <a:rPr lang="en-GB" sz="1600" dirty="0" smtClean="0"/>
              <a:t>Label the structures of the human gas-exchange system and give the functions of the main parts:</a:t>
            </a:r>
            <a:endParaRPr lang="en-GB" sz="1600" dirty="0"/>
          </a:p>
        </p:txBody>
      </p:sp>
      <p:sp>
        <p:nvSpPr>
          <p:cNvPr id="4" name="TextBox 3"/>
          <p:cNvSpPr txBox="1"/>
          <p:nvPr/>
        </p:nvSpPr>
        <p:spPr>
          <a:xfrm>
            <a:off x="179512" y="188640"/>
            <a:ext cx="8784976"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b="1" dirty="0" smtClean="0">
                <a:latin typeface="Arial" pitchFamily="34" charset="0"/>
                <a:cs typeface="Arial" pitchFamily="34" charset="0"/>
              </a:rPr>
              <a:t>Unit 1: Chapter 4: Lungs and lung disease</a:t>
            </a:r>
            <a:endParaRPr lang="en-GB" b="1" dirty="0">
              <a:latin typeface="Arial" pitchFamily="34" charset="0"/>
              <a:cs typeface="Arial" pitchFamily="34" charset="0"/>
            </a:endParaRPr>
          </a:p>
        </p:txBody>
      </p:sp>
      <p:sp>
        <p:nvSpPr>
          <p:cNvPr id="7" name="TextBox 6"/>
          <p:cNvSpPr txBox="1"/>
          <p:nvPr/>
        </p:nvSpPr>
        <p:spPr>
          <a:xfrm>
            <a:off x="179512" y="788511"/>
            <a:ext cx="5436000" cy="76944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600" dirty="0" smtClean="0"/>
              <a:t>4.1 Structure of the human gas-exchange syste</a:t>
            </a:r>
            <a:r>
              <a:rPr lang="en-GB" sz="1600" dirty="0"/>
              <a:t>m</a:t>
            </a:r>
            <a:r>
              <a:rPr lang="en-GB" sz="1600" dirty="0" smtClean="0"/>
              <a:t>:</a:t>
            </a:r>
          </a:p>
          <a:p>
            <a:r>
              <a:rPr lang="en-GB" sz="1400" dirty="0" smtClean="0"/>
              <a:t>How is the human gas-exchange system arranged?</a:t>
            </a:r>
          </a:p>
          <a:p>
            <a:r>
              <a:rPr lang="en-GB" sz="1400" dirty="0" smtClean="0"/>
              <a:t>What are the functions of its main parts?</a:t>
            </a:r>
          </a:p>
        </p:txBody>
      </p:sp>
      <p:sp>
        <p:nvSpPr>
          <p:cNvPr id="2" name="TextBox 1"/>
          <p:cNvSpPr txBox="1"/>
          <p:nvPr/>
        </p:nvSpPr>
        <p:spPr>
          <a:xfrm>
            <a:off x="5796136" y="788511"/>
            <a:ext cx="3168352" cy="769441"/>
          </a:xfrm>
          <a:prstGeom prst="rect">
            <a:avLst/>
          </a:prstGeom>
        </p:spPr>
        <p:style>
          <a:lnRef idx="2">
            <a:schemeClr val="dk1"/>
          </a:lnRef>
          <a:fillRef idx="1">
            <a:schemeClr val="lt1"/>
          </a:fillRef>
          <a:effectRef idx="0">
            <a:schemeClr val="dk1"/>
          </a:effectRef>
          <a:fontRef idx="minor">
            <a:schemeClr val="dk1"/>
          </a:fontRef>
        </p:style>
        <p:txBody>
          <a:bodyPr wrap="square" rtlCol="0">
            <a:noAutofit/>
          </a:bodyPr>
          <a:lstStyle/>
          <a:p>
            <a:r>
              <a:rPr lang="en-GB" sz="1600" dirty="0" smtClean="0"/>
              <a:t>Key words:</a:t>
            </a:r>
          </a:p>
          <a:p>
            <a:r>
              <a:rPr lang="en-GB" sz="1400" dirty="0"/>
              <a:t>alveoli; bronchioles</a:t>
            </a:r>
            <a:r>
              <a:rPr lang="en-GB" sz="1400" dirty="0" smtClean="0"/>
              <a:t>;</a:t>
            </a:r>
            <a:r>
              <a:rPr lang="en-GB" sz="1400" dirty="0"/>
              <a:t> </a:t>
            </a:r>
            <a:r>
              <a:rPr lang="en-GB" sz="1400" dirty="0" err="1"/>
              <a:t>bronci</a:t>
            </a:r>
            <a:r>
              <a:rPr lang="en-GB" sz="1400" dirty="0"/>
              <a:t>; </a:t>
            </a:r>
            <a:r>
              <a:rPr lang="en-GB" sz="1400" dirty="0" smtClean="0"/>
              <a:t>lungs; trachea; </a:t>
            </a:r>
            <a:endParaRPr lang="en-GB" sz="1400" dirty="0"/>
          </a:p>
        </p:txBody>
      </p:sp>
      <p:pic>
        <p:nvPicPr>
          <p:cNvPr id="296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0064" y="2708920"/>
            <a:ext cx="4648200" cy="323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200302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9512" y="188640"/>
            <a:ext cx="8784976"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b="1" dirty="0" smtClean="0">
                <a:latin typeface="Arial" pitchFamily="34" charset="0"/>
                <a:cs typeface="Arial" pitchFamily="34" charset="0"/>
              </a:rPr>
              <a:t>Unit 1: Chapter 4: Lungs and lung disease</a:t>
            </a:r>
            <a:endParaRPr lang="en-GB" b="1" dirty="0">
              <a:latin typeface="Arial" pitchFamily="34" charset="0"/>
              <a:cs typeface="Arial" pitchFamily="34" charset="0"/>
            </a:endParaRPr>
          </a:p>
        </p:txBody>
      </p:sp>
      <p:sp>
        <p:nvSpPr>
          <p:cNvPr id="7" name="TextBox 6"/>
          <p:cNvSpPr txBox="1"/>
          <p:nvPr/>
        </p:nvSpPr>
        <p:spPr>
          <a:xfrm>
            <a:off x="179512" y="788511"/>
            <a:ext cx="5292000" cy="984885"/>
          </a:xfrm>
          <a:prstGeom prst="rect">
            <a:avLst/>
          </a:prstGeom>
        </p:spPr>
        <p:style>
          <a:lnRef idx="2">
            <a:schemeClr val="dk1"/>
          </a:lnRef>
          <a:fillRef idx="1">
            <a:schemeClr val="lt1"/>
          </a:fillRef>
          <a:effectRef idx="0">
            <a:schemeClr val="dk1"/>
          </a:effectRef>
          <a:fontRef idx="minor">
            <a:schemeClr val="dk1"/>
          </a:fontRef>
        </p:style>
        <p:txBody>
          <a:bodyPr wrap="square" rtlCol="0">
            <a:noAutofit/>
          </a:bodyPr>
          <a:lstStyle/>
          <a:p>
            <a:r>
              <a:rPr lang="en-GB" sz="1600" dirty="0" smtClean="0"/>
              <a:t>4.2 The mechanism of breathing:</a:t>
            </a:r>
          </a:p>
          <a:p>
            <a:r>
              <a:rPr lang="en-GB" sz="1400" dirty="0" smtClean="0"/>
              <a:t>How is air moved into the lung when breathing in?</a:t>
            </a:r>
          </a:p>
          <a:p>
            <a:r>
              <a:rPr lang="en-GB" sz="1400" dirty="0" smtClean="0"/>
              <a:t>How is air moved out of the lungs when breathing out?</a:t>
            </a:r>
          </a:p>
          <a:p>
            <a:r>
              <a:rPr lang="en-GB" sz="1400" dirty="0" smtClean="0"/>
              <a:t>What is meant by pulmonary ventilation and how is it calculated?</a:t>
            </a:r>
          </a:p>
        </p:txBody>
      </p:sp>
      <p:sp>
        <p:nvSpPr>
          <p:cNvPr id="2" name="TextBox 1"/>
          <p:cNvSpPr txBox="1"/>
          <p:nvPr/>
        </p:nvSpPr>
        <p:spPr>
          <a:xfrm>
            <a:off x="5615512" y="788511"/>
            <a:ext cx="3348976" cy="984885"/>
          </a:xfrm>
          <a:prstGeom prst="rect">
            <a:avLst/>
          </a:prstGeom>
        </p:spPr>
        <p:style>
          <a:lnRef idx="2">
            <a:schemeClr val="dk1"/>
          </a:lnRef>
          <a:fillRef idx="1">
            <a:schemeClr val="lt1"/>
          </a:fillRef>
          <a:effectRef idx="0">
            <a:schemeClr val="dk1"/>
          </a:effectRef>
          <a:fontRef idx="minor">
            <a:schemeClr val="dk1"/>
          </a:fontRef>
        </p:style>
        <p:txBody>
          <a:bodyPr wrap="square" rtlCol="0">
            <a:noAutofit/>
          </a:bodyPr>
          <a:lstStyle/>
          <a:p>
            <a:r>
              <a:rPr lang="en-GB" sz="1600" dirty="0" smtClean="0"/>
              <a:t>Key words</a:t>
            </a:r>
            <a:r>
              <a:rPr lang="en-GB" sz="1600" dirty="0"/>
              <a:t>: </a:t>
            </a:r>
            <a:r>
              <a:rPr lang="en-GB" sz="1400" dirty="0" smtClean="0"/>
              <a:t>diaphragm; </a:t>
            </a:r>
            <a:r>
              <a:rPr lang="en-GB" sz="1400" dirty="0"/>
              <a:t>expiration</a:t>
            </a:r>
            <a:r>
              <a:rPr lang="en-GB" sz="1400" dirty="0" smtClean="0"/>
              <a:t>; </a:t>
            </a:r>
            <a:r>
              <a:rPr lang="en-GB" sz="1400" dirty="0"/>
              <a:t>external intercostal muscles;</a:t>
            </a:r>
            <a:r>
              <a:rPr lang="en-GB" sz="1400" dirty="0" smtClean="0"/>
              <a:t> </a:t>
            </a:r>
            <a:r>
              <a:rPr lang="en-GB" sz="1400" dirty="0"/>
              <a:t>inspiration; </a:t>
            </a:r>
            <a:r>
              <a:rPr lang="en-GB" sz="1400" dirty="0" smtClean="0"/>
              <a:t>internal </a:t>
            </a:r>
            <a:r>
              <a:rPr lang="en-GB" sz="1400" dirty="0"/>
              <a:t>intercostal </a:t>
            </a:r>
            <a:r>
              <a:rPr lang="en-GB" sz="1400" dirty="0" smtClean="0"/>
              <a:t>muscles; </a:t>
            </a:r>
            <a:r>
              <a:rPr lang="en-GB" sz="1400" dirty="0"/>
              <a:t>pulmonary ventilation;</a:t>
            </a:r>
            <a:r>
              <a:rPr lang="en-GB" sz="1400" dirty="0" smtClean="0"/>
              <a:t> </a:t>
            </a:r>
            <a:r>
              <a:rPr lang="en-GB" sz="1400" dirty="0"/>
              <a:t>tidal volume; </a:t>
            </a:r>
            <a:r>
              <a:rPr lang="en-GB" sz="1400" dirty="0" smtClean="0"/>
              <a:t>ventilation</a:t>
            </a:r>
            <a:endParaRPr lang="en-GB" sz="1400" dirty="0"/>
          </a:p>
        </p:txBody>
      </p:sp>
      <p:grpSp>
        <p:nvGrpSpPr>
          <p:cNvPr id="5" name="Group 4"/>
          <p:cNvGrpSpPr/>
          <p:nvPr/>
        </p:nvGrpSpPr>
        <p:grpSpPr>
          <a:xfrm>
            <a:off x="323528" y="1916832"/>
            <a:ext cx="2232248" cy="2733676"/>
            <a:chOff x="323528" y="1988840"/>
            <a:chExt cx="2232248" cy="2733676"/>
          </a:xfrm>
        </p:grpSpPr>
        <p:pic>
          <p:nvPicPr>
            <p:cNvPr id="30722" name="Picture 2" descr="http://2.bp.blogspot.com/-P3BmGld4Z_Y/TZttUIH58tI/AAAAAAAAMXw/FAuYHbWJFAE/s1600/breathing.jpg">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46472"/>
            <a:stretch/>
          </p:blipFill>
          <p:spPr bwMode="auto">
            <a:xfrm>
              <a:off x="323528" y="1988840"/>
              <a:ext cx="1978238" cy="273367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123728" y="2060848"/>
              <a:ext cx="432048" cy="360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2093397" y="4358477"/>
              <a:ext cx="432048" cy="360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0" name="Group 9"/>
          <p:cNvGrpSpPr/>
          <p:nvPr/>
        </p:nvGrpSpPr>
        <p:grpSpPr>
          <a:xfrm>
            <a:off x="6861546" y="1916832"/>
            <a:ext cx="1958926" cy="2733676"/>
            <a:chOff x="6668814" y="1804821"/>
            <a:chExt cx="1958926" cy="2733676"/>
          </a:xfrm>
        </p:grpSpPr>
        <p:pic>
          <p:nvPicPr>
            <p:cNvPr id="30724" name="Picture 4" descr="http://2.bp.blogspot.com/-P3BmGld4Z_Y/TZttUIH58tI/AAAAAAAAMXw/FAuYHbWJFAE/s1600/breathing.jpg">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6995"/>
            <a:stretch/>
          </p:blipFill>
          <p:spPr bwMode="auto">
            <a:xfrm>
              <a:off x="6668814" y="1804821"/>
              <a:ext cx="1958926" cy="2733676"/>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6668814" y="2708920"/>
              <a:ext cx="207442" cy="14401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1" name="TextBox 10"/>
          <p:cNvSpPr txBox="1"/>
          <p:nvPr/>
        </p:nvSpPr>
        <p:spPr>
          <a:xfrm>
            <a:off x="179512" y="1916832"/>
            <a:ext cx="4392488" cy="2880320"/>
          </a:xfrm>
          <a:prstGeom prst="rect">
            <a:avLst/>
          </a:prstGeom>
          <a:noFill/>
        </p:spPr>
        <p:style>
          <a:lnRef idx="2">
            <a:schemeClr val="dk1"/>
          </a:lnRef>
          <a:fillRef idx="1">
            <a:schemeClr val="lt1"/>
          </a:fillRef>
          <a:effectRef idx="0">
            <a:schemeClr val="dk1"/>
          </a:effectRef>
          <a:fontRef idx="minor">
            <a:schemeClr val="dk1"/>
          </a:fontRef>
        </p:style>
        <p:txBody>
          <a:bodyPr wrap="square" rtlCol="0">
            <a:noAutofit/>
          </a:bodyPr>
          <a:lstStyle/>
          <a:p>
            <a:pPr marL="2065338"/>
            <a:r>
              <a:rPr lang="en-GB" sz="1600" dirty="0" smtClean="0"/>
              <a:t>Describe inspiration</a:t>
            </a:r>
            <a:endParaRPr lang="en-GB" sz="1600" dirty="0"/>
          </a:p>
        </p:txBody>
      </p:sp>
      <p:sp>
        <p:nvSpPr>
          <p:cNvPr id="14" name="TextBox 13"/>
          <p:cNvSpPr txBox="1"/>
          <p:nvPr/>
        </p:nvSpPr>
        <p:spPr>
          <a:xfrm>
            <a:off x="4716016" y="1916832"/>
            <a:ext cx="4248472" cy="2880320"/>
          </a:xfrm>
          <a:prstGeom prst="rect">
            <a:avLst/>
          </a:prstGeom>
          <a:noFill/>
        </p:spPr>
        <p:style>
          <a:lnRef idx="2">
            <a:schemeClr val="dk1"/>
          </a:lnRef>
          <a:fillRef idx="1">
            <a:schemeClr val="lt1"/>
          </a:fillRef>
          <a:effectRef idx="0">
            <a:schemeClr val="dk1"/>
          </a:effectRef>
          <a:fontRef idx="minor">
            <a:schemeClr val="dk1"/>
          </a:fontRef>
        </p:style>
        <p:txBody>
          <a:bodyPr wrap="square" rtlCol="0">
            <a:noAutofit/>
          </a:bodyPr>
          <a:lstStyle/>
          <a:p>
            <a:r>
              <a:rPr lang="en-GB" sz="1600" dirty="0" smtClean="0"/>
              <a:t>Describe expiration</a:t>
            </a:r>
            <a:endParaRPr lang="en-GB" sz="1600" dirty="0"/>
          </a:p>
        </p:txBody>
      </p:sp>
      <p:sp>
        <p:nvSpPr>
          <p:cNvPr id="12" name="TextBox 11"/>
          <p:cNvSpPr txBox="1"/>
          <p:nvPr/>
        </p:nvSpPr>
        <p:spPr>
          <a:xfrm>
            <a:off x="179512" y="5003884"/>
            <a:ext cx="4392488" cy="1593468"/>
          </a:xfrm>
          <a:prstGeom prst="rect">
            <a:avLst/>
          </a:prstGeom>
        </p:spPr>
        <p:style>
          <a:lnRef idx="2">
            <a:schemeClr val="dk1"/>
          </a:lnRef>
          <a:fillRef idx="1">
            <a:schemeClr val="lt1"/>
          </a:fillRef>
          <a:effectRef idx="0">
            <a:schemeClr val="dk1"/>
          </a:effectRef>
          <a:fontRef idx="minor">
            <a:schemeClr val="dk1"/>
          </a:fontRef>
        </p:style>
        <p:txBody>
          <a:bodyPr wrap="square" rtlCol="0">
            <a:noAutofit/>
          </a:bodyPr>
          <a:lstStyle/>
          <a:p>
            <a:r>
              <a:rPr lang="en-GB" sz="1600" dirty="0" smtClean="0"/>
              <a:t>What is pulmonary ventilation?</a:t>
            </a:r>
            <a:endParaRPr lang="en-GB" sz="1600" dirty="0"/>
          </a:p>
        </p:txBody>
      </p:sp>
      <p:sp>
        <p:nvSpPr>
          <p:cNvPr id="16" name="TextBox 15"/>
          <p:cNvSpPr txBox="1"/>
          <p:nvPr/>
        </p:nvSpPr>
        <p:spPr>
          <a:xfrm>
            <a:off x="4747259" y="5013176"/>
            <a:ext cx="4217229" cy="1593468"/>
          </a:xfrm>
          <a:prstGeom prst="rect">
            <a:avLst/>
          </a:prstGeom>
        </p:spPr>
        <p:style>
          <a:lnRef idx="2">
            <a:schemeClr val="dk1"/>
          </a:lnRef>
          <a:fillRef idx="1">
            <a:schemeClr val="lt1"/>
          </a:fillRef>
          <a:effectRef idx="0">
            <a:schemeClr val="dk1"/>
          </a:effectRef>
          <a:fontRef idx="minor">
            <a:schemeClr val="dk1"/>
          </a:fontRef>
        </p:style>
        <p:txBody>
          <a:bodyPr wrap="square" rtlCol="0">
            <a:noAutofit/>
          </a:bodyPr>
          <a:lstStyle/>
          <a:p>
            <a:r>
              <a:rPr lang="en-GB" sz="1600" dirty="0" smtClean="0"/>
              <a:t>Fill in the missing parts of the equation:</a:t>
            </a:r>
          </a:p>
          <a:p>
            <a:endParaRPr lang="en-GB" sz="1600" dirty="0"/>
          </a:p>
          <a:p>
            <a:r>
              <a:rPr lang="en-GB" sz="1600" dirty="0" smtClean="0"/>
              <a:t>Pulmonary    =       tidal           x</a:t>
            </a:r>
          </a:p>
          <a:p>
            <a:r>
              <a:rPr lang="en-GB" sz="1600" dirty="0" smtClean="0"/>
              <a:t>ventilation            volume</a:t>
            </a:r>
          </a:p>
          <a:p>
            <a:r>
              <a:rPr lang="en-GB" sz="1600" dirty="0" smtClean="0"/>
              <a:t>(dm</a:t>
            </a:r>
            <a:r>
              <a:rPr lang="en-GB" sz="1600" baseline="30000" dirty="0" smtClean="0"/>
              <a:t>3 </a:t>
            </a:r>
            <a:r>
              <a:rPr lang="en-GB" sz="1600" dirty="0" smtClean="0"/>
              <a:t>min</a:t>
            </a:r>
            <a:r>
              <a:rPr lang="en-GB" sz="1600" baseline="30000" dirty="0" smtClean="0"/>
              <a:t>-1</a:t>
            </a:r>
            <a:r>
              <a:rPr lang="en-GB" sz="1600" dirty="0" smtClean="0"/>
              <a:t>)                                       (min</a:t>
            </a:r>
            <a:r>
              <a:rPr lang="en-GB" sz="1600" baseline="30000" dirty="0" smtClean="0"/>
              <a:t>-1</a:t>
            </a:r>
            <a:r>
              <a:rPr lang="en-GB" sz="1600" dirty="0" smtClean="0"/>
              <a:t>)</a:t>
            </a:r>
            <a:endParaRPr lang="en-GB" sz="1600" dirty="0"/>
          </a:p>
        </p:txBody>
      </p:sp>
    </p:spTree>
    <p:extLst>
      <p:ext uri="{BB962C8B-B14F-4D97-AF65-F5344CB8AC3E}">
        <p14:creationId xmlns:p14="http://schemas.microsoft.com/office/powerpoint/2010/main" val="64357359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9512" y="188640"/>
            <a:ext cx="8784976"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b="1" dirty="0" smtClean="0">
                <a:latin typeface="Arial" pitchFamily="34" charset="0"/>
                <a:cs typeface="Arial" pitchFamily="34" charset="0"/>
              </a:rPr>
              <a:t>Unit 1: Chapter 4: Lungs and lung disease</a:t>
            </a:r>
            <a:endParaRPr lang="en-GB" b="1" dirty="0">
              <a:latin typeface="Arial" pitchFamily="34" charset="0"/>
              <a:cs typeface="Arial" pitchFamily="34" charset="0"/>
            </a:endParaRPr>
          </a:p>
        </p:txBody>
      </p:sp>
      <p:sp>
        <p:nvSpPr>
          <p:cNvPr id="7" name="TextBox 6"/>
          <p:cNvSpPr txBox="1"/>
          <p:nvPr/>
        </p:nvSpPr>
        <p:spPr>
          <a:xfrm>
            <a:off x="179512" y="788511"/>
            <a:ext cx="5256000" cy="76944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600" dirty="0" smtClean="0"/>
              <a:t>4.3 Exchange of gases in the lungs:</a:t>
            </a:r>
          </a:p>
          <a:p>
            <a:r>
              <a:rPr lang="en-GB" sz="1400" dirty="0" smtClean="0"/>
              <a:t>What are the essential feature of exchange surfaces?</a:t>
            </a:r>
          </a:p>
          <a:p>
            <a:r>
              <a:rPr lang="en-GB" sz="1400" dirty="0" smtClean="0"/>
              <a:t>How are gases exchanged in the alveoli of humans?</a:t>
            </a:r>
          </a:p>
        </p:txBody>
      </p:sp>
      <p:sp>
        <p:nvSpPr>
          <p:cNvPr id="2" name="TextBox 1"/>
          <p:cNvSpPr txBox="1"/>
          <p:nvPr/>
        </p:nvSpPr>
        <p:spPr>
          <a:xfrm>
            <a:off x="5615512" y="788511"/>
            <a:ext cx="3348976" cy="769441"/>
          </a:xfrm>
          <a:prstGeom prst="rect">
            <a:avLst/>
          </a:prstGeom>
        </p:spPr>
        <p:style>
          <a:lnRef idx="2">
            <a:schemeClr val="dk1"/>
          </a:lnRef>
          <a:fillRef idx="1">
            <a:schemeClr val="lt1"/>
          </a:fillRef>
          <a:effectRef idx="0">
            <a:schemeClr val="dk1"/>
          </a:effectRef>
          <a:fontRef idx="minor">
            <a:schemeClr val="dk1"/>
          </a:fontRef>
        </p:style>
        <p:txBody>
          <a:bodyPr wrap="square" rtlCol="0">
            <a:noAutofit/>
          </a:bodyPr>
          <a:lstStyle/>
          <a:p>
            <a:r>
              <a:rPr lang="en-GB" sz="1600" dirty="0" smtClean="0"/>
              <a:t>Key words: </a:t>
            </a:r>
            <a:r>
              <a:rPr lang="en-GB" sz="1400" dirty="0" smtClean="0"/>
              <a:t>alveoli</a:t>
            </a:r>
            <a:r>
              <a:rPr lang="en-GB" sz="1400" dirty="0"/>
              <a:t>; ; </a:t>
            </a:r>
            <a:r>
              <a:rPr lang="en-GB" sz="1400" dirty="0" smtClean="0"/>
              <a:t>capillary; </a:t>
            </a:r>
            <a:r>
              <a:rPr lang="en-GB" sz="1400" dirty="0"/>
              <a:t>diffusion pathway;</a:t>
            </a:r>
            <a:r>
              <a:rPr lang="en-GB" sz="1400" dirty="0" smtClean="0"/>
              <a:t> </a:t>
            </a:r>
            <a:r>
              <a:rPr lang="en-GB" sz="1400" dirty="0"/>
              <a:t>partially </a:t>
            </a:r>
            <a:r>
              <a:rPr lang="en-GB" sz="1400" dirty="0" smtClean="0"/>
              <a:t>permeable; surface-area to volume ratio; </a:t>
            </a:r>
            <a:endParaRPr lang="en-GB" sz="1400" dirty="0"/>
          </a:p>
        </p:txBody>
      </p:sp>
      <p:sp>
        <p:nvSpPr>
          <p:cNvPr id="3" name="Rectangle 2"/>
          <p:cNvSpPr/>
          <p:nvPr/>
        </p:nvSpPr>
        <p:spPr>
          <a:xfrm>
            <a:off x="150988" y="1772816"/>
            <a:ext cx="5004000" cy="3600400"/>
          </a:xfrm>
          <a:prstGeom prst="rect">
            <a:avLst/>
          </a:prstGeom>
        </p:spPr>
        <p:style>
          <a:lnRef idx="2">
            <a:schemeClr val="dk1"/>
          </a:lnRef>
          <a:fillRef idx="1">
            <a:schemeClr val="lt1"/>
          </a:fillRef>
          <a:effectRef idx="0">
            <a:schemeClr val="dk1"/>
          </a:effectRef>
          <a:fontRef idx="minor">
            <a:schemeClr val="dk1"/>
          </a:fontRef>
        </p:style>
        <p:txBody>
          <a:bodyPr wrap="square">
            <a:noAutofit/>
          </a:bodyPr>
          <a:lstStyle/>
          <a:p>
            <a:r>
              <a:rPr lang="en-GB" sz="1600" dirty="0"/>
              <a:t>What are the essential feature of exchange surfaces?</a:t>
            </a:r>
          </a:p>
        </p:txBody>
      </p:sp>
      <p:sp>
        <p:nvSpPr>
          <p:cNvPr id="6" name="Rectangle 5"/>
          <p:cNvSpPr/>
          <p:nvPr/>
        </p:nvSpPr>
        <p:spPr>
          <a:xfrm>
            <a:off x="152310" y="5525616"/>
            <a:ext cx="5004000" cy="1116000"/>
          </a:xfrm>
          <a:prstGeom prst="rect">
            <a:avLst/>
          </a:prstGeom>
        </p:spPr>
        <p:style>
          <a:lnRef idx="2">
            <a:schemeClr val="dk1"/>
          </a:lnRef>
          <a:fillRef idx="1">
            <a:schemeClr val="lt1"/>
          </a:fillRef>
          <a:effectRef idx="0">
            <a:schemeClr val="dk1"/>
          </a:effectRef>
          <a:fontRef idx="minor">
            <a:schemeClr val="dk1"/>
          </a:fontRef>
        </p:style>
        <p:txBody>
          <a:bodyPr wrap="square">
            <a:noAutofit/>
          </a:bodyPr>
          <a:lstStyle/>
          <a:p>
            <a:r>
              <a:rPr lang="en-GB" sz="1600" dirty="0"/>
              <a:t>What </a:t>
            </a:r>
            <a:r>
              <a:rPr lang="en-GB" sz="1600" dirty="0" smtClean="0"/>
              <a:t>is Fick’s Law?</a:t>
            </a:r>
            <a:endParaRPr lang="en-GB" sz="1600" dirty="0"/>
          </a:p>
        </p:txBody>
      </p:sp>
      <p:pic>
        <p:nvPicPr>
          <p:cNvPr id="337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42255" y="2690961"/>
            <a:ext cx="3389345" cy="3330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5292080" y="1772816"/>
            <a:ext cx="3672408" cy="4868800"/>
          </a:xfrm>
          <a:prstGeom prst="rect">
            <a:avLst/>
          </a:prstGeom>
          <a:noFill/>
        </p:spPr>
        <p:style>
          <a:lnRef idx="2">
            <a:schemeClr val="dk1"/>
          </a:lnRef>
          <a:fillRef idx="1">
            <a:schemeClr val="lt1"/>
          </a:fillRef>
          <a:effectRef idx="0">
            <a:schemeClr val="dk1"/>
          </a:effectRef>
          <a:fontRef idx="minor">
            <a:schemeClr val="dk1"/>
          </a:fontRef>
        </p:style>
        <p:txBody>
          <a:bodyPr wrap="square" rtlCol="0">
            <a:noAutofit/>
          </a:bodyPr>
          <a:lstStyle/>
          <a:p>
            <a:r>
              <a:rPr lang="en-GB" sz="1600" dirty="0" smtClean="0"/>
              <a:t>Label the diagram to show diffusion in an alveolus</a:t>
            </a:r>
            <a:endParaRPr lang="en-GB" sz="1600" dirty="0"/>
          </a:p>
        </p:txBody>
      </p:sp>
    </p:spTree>
    <p:extLst>
      <p:ext uri="{BB962C8B-B14F-4D97-AF65-F5344CB8AC3E}">
        <p14:creationId xmlns:p14="http://schemas.microsoft.com/office/powerpoint/2010/main" val="50462594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9512" y="188640"/>
            <a:ext cx="8784976"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b="1" dirty="0" smtClean="0">
                <a:latin typeface="Arial" pitchFamily="34" charset="0"/>
                <a:cs typeface="Arial" pitchFamily="34" charset="0"/>
              </a:rPr>
              <a:t>Unit 1: Chapter 4: Lungs and lung disease</a:t>
            </a:r>
            <a:endParaRPr lang="en-GB" b="1" dirty="0">
              <a:latin typeface="Arial" pitchFamily="34" charset="0"/>
              <a:cs typeface="Arial" pitchFamily="34" charset="0"/>
            </a:endParaRPr>
          </a:p>
        </p:txBody>
      </p:sp>
      <p:sp>
        <p:nvSpPr>
          <p:cNvPr id="7" name="TextBox 6"/>
          <p:cNvSpPr txBox="1"/>
          <p:nvPr/>
        </p:nvSpPr>
        <p:spPr>
          <a:xfrm>
            <a:off x="179512" y="788511"/>
            <a:ext cx="5436000" cy="76944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600" dirty="0" smtClean="0"/>
              <a:t>4.4 Lung disease – pulmonary tuberculosis:</a:t>
            </a:r>
          </a:p>
          <a:p>
            <a:r>
              <a:rPr lang="en-GB" sz="1400" dirty="0" smtClean="0"/>
              <a:t>What is the cause of pulmonary tuberculosis?</a:t>
            </a:r>
          </a:p>
          <a:p>
            <a:r>
              <a:rPr lang="en-GB" sz="1400" dirty="0" smtClean="0"/>
              <a:t>What are the symptoms of pulmonary tuberculosis?</a:t>
            </a:r>
          </a:p>
        </p:txBody>
      </p:sp>
      <p:sp>
        <p:nvSpPr>
          <p:cNvPr id="2" name="TextBox 1"/>
          <p:cNvSpPr txBox="1"/>
          <p:nvPr/>
        </p:nvSpPr>
        <p:spPr>
          <a:xfrm>
            <a:off x="5796136" y="788511"/>
            <a:ext cx="3168352" cy="769441"/>
          </a:xfrm>
          <a:prstGeom prst="rect">
            <a:avLst/>
          </a:prstGeom>
        </p:spPr>
        <p:style>
          <a:lnRef idx="2">
            <a:schemeClr val="dk1"/>
          </a:lnRef>
          <a:fillRef idx="1">
            <a:schemeClr val="lt1"/>
          </a:fillRef>
          <a:effectRef idx="0">
            <a:schemeClr val="dk1"/>
          </a:effectRef>
          <a:fontRef idx="minor">
            <a:schemeClr val="dk1"/>
          </a:fontRef>
        </p:style>
        <p:txBody>
          <a:bodyPr wrap="square" rtlCol="0">
            <a:noAutofit/>
          </a:bodyPr>
          <a:lstStyle/>
          <a:p>
            <a:r>
              <a:rPr lang="en-GB" sz="1600" dirty="0" smtClean="0"/>
              <a:t>Key words:</a:t>
            </a:r>
          </a:p>
          <a:p>
            <a:r>
              <a:rPr lang="en-GB" sz="1400" dirty="0" smtClean="0"/>
              <a:t>primary infection; post-primary tuberculosis; transmission</a:t>
            </a:r>
            <a:endParaRPr lang="en-GB" sz="1400" dirty="0"/>
          </a:p>
        </p:txBody>
      </p:sp>
      <p:sp>
        <p:nvSpPr>
          <p:cNvPr id="3" name="Rectangle 2"/>
          <p:cNvSpPr/>
          <p:nvPr/>
        </p:nvSpPr>
        <p:spPr>
          <a:xfrm>
            <a:off x="179512" y="1772816"/>
            <a:ext cx="8784976" cy="2160240"/>
          </a:xfrm>
          <a:prstGeom prst="rect">
            <a:avLst/>
          </a:prstGeom>
        </p:spPr>
        <p:style>
          <a:lnRef idx="2">
            <a:schemeClr val="dk1"/>
          </a:lnRef>
          <a:fillRef idx="1">
            <a:schemeClr val="lt1"/>
          </a:fillRef>
          <a:effectRef idx="0">
            <a:schemeClr val="dk1"/>
          </a:effectRef>
          <a:fontRef idx="minor">
            <a:schemeClr val="dk1"/>
          </a:fontRef>
        </p:style>
        <p:txBody>
          <a:bodyPr>
            <a:noAutofit/>
          </a:bodyPr>
          <a:lstStyle/>
          <a:p>
            <a:r>
              <a:rPr lang="en-GB" sz="1600" dirty="0"/>
              <a:t>What is the cause of pulmonary tuberculosis?</a:t>
            </a:r>
          </a:p>
        </p:txBody>
      </p:sp>
      <p:sp>
        <p:nvSpPr>
          <p:cNvPr id="6" name="Rectangle 5"/>
          <p:cNvSpPr/>
          <p:nvPr/>
        </p:nvSpPr>
        <p:spPr>
          <a:xfrm>
            <a:off x="179512" y="4149080"/>
            <a:ext cx="8784976" cy="2376264"/>
          </a:xfrm>
          <a:prstGeom prst="rect">
            <a:avLst/>
          </a:prstGeom>
        </p:spPr>
        <p:style>
          <a:lnRef idx="2">
            <a:schemeClr val="dk1"/>
          </a:lnRef>
          <a:fillRef idx="1">
            <a:schemeClr val="lt1"/>
          </a:fillRef>
          <a:effectRef idx="0">
            <a:schemeClr val="dk1"/>
          </a:effectRef>
          <a:fontRef idx="minor">
            <a:schemeClr val="dk1"/>
          </a:fontRef>
        </p:style>
        <p:txBody>
          <a:bodyPr>
            <a:noAutofit/>
          </a:bodyPr>
          <a:lstStyle/>
          <a:p>
            <a:r>
              <a:rPr lang="en-GB" sz="1600" dirty="0"/>
              <a:t>What are the symptoms of pulmonary tuberculosis?</a:t>
            </a:r>
          </a:p>
          <a:p>
            <a:endParaRPr lang="en-GB" sz="1600" dirty="0"/>
          </a:p>
        </p:txBody>
      </p:sp>
    </p:spTree>
    <p:extLst>
      <p:ext uri="{BB962C8B-B14F-4D97-AF65-F5344CB8AC3E}">
        <p14:creationId xmlns:p14="http://schemas.microsoft.com/office/powerpoint/2010/main" val="158934725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9512" y="188640"/>
            <a:ext cx="8784976"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b="1" dirty="0" smtClean="0">
                <a:latin typeface="Arial" pitchFamily="34" charset="0"/>
                <a:cs typeface="Arial" pitchFamily="34" charset="0"/>
              </a:rPr>
              <a:t>Unit 1: Chapter 4: Lungs and lung disease</a:t>
            </a:r>
            <a:endParaRPr lang="en-GB" b="1" dirty="0">
              <a:latin typeface="Arial" pitchFamily="34" charset="0"/>
              <a:cs typeface="Arial" pitchFamily="34" charset="0"/>
            </a:endParaRPr>
          </a:p>
        </p:txBody>
      </p:sp>
      <p:sp>
        <p:nvSpPr>
          <p:cNvPr id="7" name="TextBox 6"/>
          <p:cNvSpPr txBox="1"/>
          <p:nvPr/>
        </p:nvSpPr>
        <p:spPr>
          <a:xfrm>
            <a:off x="179512" y="788511"/>
            <a:ext cx="5436000" cy="76944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600" dirty="0" smtClean="0"/>
              <a:t>4.5 Lung disease – fibrosis, asthma and emphysema:</a:t>
            </a:r>
          </a:p>
          <a:p>
            <a:r>
              <a:rPr lang="en-GB" sz="1400" dirty="0" smtClean="0"/>
              <a:t>What are fibrosis, asthma and emphysema?</a:t>
            </a:r>
          </a:p>
          <a:p>
            <a:r>
              <a:rPr lang="en-GB" sz="1400" dirty="0" smtClean="0"/>
              <a:t>How do each of the above diseases affect lung function?</a:t>
            </a:r>
          </a:p>
        </p:txBody>
      </p:sp>
      <p:sp>
        <p:nvSpPr>
          <p:cNvPr id="2" name="TextBox 1"/>
          <p:cNvSpPr txBox="1"/>
          <p:nvPr/>
        </p:nvSpPr>
        <p:spPr>
          <a:xfrm>
            <a:off x="5796136" y="788511"/>
            <a:ext cx="3168352" cy="769441"/>
          </a:xfrm>
          <a:prstGeom prst="rect">
            <a:avLst/>
          </a:prstGeom>
        </p:spPr>
        <p:style>
          <a:lnRef idx="2">
            <a:schemeClr val="dk1"/>
          </a:lnRef>
          <a:fillRef idx="1">
            <a:schemeClr val="lt1"/>
          </a:fillRef>
          <a:effectRef idx="0">
            <a:schemeClr val="dk1"/>
          </a:effectRef>
          <a:fontRef idx="minor">
            <a:schemeClr val="dk1"/>
          </a:fontRef>
        </p:style>
        <p:txBody>
          <a:bodyPr wrap="square" rtlCol="0">
            <a:noAutofit/>
          </a:bodyPr>
          <a:lstStyle/>
          <a:p>
            <a:r>
              <a:rPr lang="en-GB" sz="1600" dirty="0" smtClean="0"/>
              <a:t>Key words:</a:t>
            </a:r>
          </a:p>
          <a:p>
            <a:r>
              <a:rPr lang="en-GB" sz="1400" dirty="0" smtClean="0"/>
              <a:t>allergens; causal link; chronic; correlation; symptoms</a:t>
            </a:r>
            <a:endParaRPr lang="en-GB" sz="1200" dirty="0"/>
          </a:p>
        </p:txBody>
      </p:sp>
      <p:sp>
        <p:nvSpPr>
          <p:cNvPr id="5" name="TextBox 4"/>
          <p:cNvSpPr txBox="1"/>
          <p:nvPr/>
        </p:nvSpPr>
        <p:spPr>
          <a:xfrm>
            <a:off x="179512" y="1772816"/>
            <a:ext cx="8784976" cy="1476000"/>
          </a:xfrm>
          <a:prstGeom prst="rect">
            <a:avLst/>
          </a:prstGeom>
        </p:spPr>
        <p:style>
          <a:lnRef idx="2">
            <a:schemeClr val="dk1"/>
          </a:lnRef>
          <a:fillRef idx="1">
            <a:schemeClr val="lt1"/>
          </a:fillRef>
          <a:effectRef idx="0">
            <a:schemeClr val="dk1"/>
          </a:effectRef>
          <a:fontRef idx="minor">
            <a:schemeClr val="dk1"/>
          </a:fontRef>
        </p:style>
        <p:txBody>
          <a:bodyPr wrap="square" rtlCol="0">
            <a:noAutofit/>
          </a:bodyPr>
          <a:lstStyle/>
          <a:p>
            <a:r>
              <a:rPr lang="en-GB" sz="1600" dirty="0"/>
              <a:t>What </a:t>
            </a:r>
            <a:r>
              <a:rPr lang="en-GB" sz="1600" dirty="0" smtClean="0"/>
              <a:t>is fibrosis and how does it affect </a:t>
            </a:r>
            <a:r>
              <a:rPr lang="en-GB" sz="1600" dirty="0"/>
              <a:t>lung function?</a:t>
            </a:r>
          </a:p>
          <a:p>
            <a:endParaRPr lang="en-GB" sz="1600" dirty="0"/>
          </a:p>
          <a:p>
            <a:endParaRPr lang="en-GB" sz="1600" dirty="0" smtClean="0"/>
          </a:p>
          <a:p>
            <a:endParaRPr lang="en-GB" sz="1600" dirty="0"/>
          </a:p>
        </p:txBody>
      </p:sp>
      <p:sp>
        <p:nvSpPr>
          <p:cNvPr id="6" name="TextBox 5"/>
          <p:cNvSpPr txBox="1"/>
          <p:nvPr/>
        </p:nvSpPr>
        <p:spPr>
          <a:xfrm>
            <a:off x="179512" y="3465168"/>
            <a:ext cx="8784976" cy="1476000"/>
          </a:xfrm>
          <a:prstGeom prst="rect">
            <a:avLst/>
          </a:prstGeom>
        </p:spPr>
        <p:style>
          <a:lnRef idx="2">
            <a:schemeClr val="dk1"/>
          </a:lnRef>
          <a:fillRef idx="1">
            <a:schemeClr val="lt1"/>
          </a:fillRef>
          <a:effectRef idx="0">
            <a:schemeClr val="dk1"/>
          </a:effectRef>
          <a:fontRef idx="minor">
            <a:schemeClr val="dk1"/>
          </a:fontRef>
        </p:style>
        <p:txBody>
          <a:bodyPr wrap="square" rtlCol="0">
            <a:noAutofit/>
          </a:bodyPr>
          <a:lstStyle/>
          <a:p>
            <a:r>
              <a:rPr lang="en-GB" sz="1600" dirty="0"/>
              <a:t>What is </a:t>
            </a:r>
            <a:r>
              <a:rPr lang="en-GB" sz="1600" dirty="0" smtClean="0"/>
              <a:t>asthma </a:t>
            </a:r>
            <a:r>
              <a:rPr lang="en-GB" sz="1600" dirty="0"/>
              <a:t>and how does it affect lung function?</a:t>
            </a:r>
          </a:p>
          <a:p>
            <a:endParaRPr lang="en-GB" sz="1600" dirty="0"/>
          </a:p>
        </p:txBody>
      </p:sp>
      <p:sp>
        <p:nvSpPr>
          <p:cNvPr id="8" name="TextBox 7"/>
          <p:cNvSpPr txBox="1"/>
          <p:nvPr/>
        </p:nvSpPr>
        <p:spPr>
          <a:xfrm>
            <a:off x="179512" y="5157192"/>
            <a:ext cx="8784976" cy="1476000"/>
          </a:xfrm>
          <a:prstGeom prst="rect">
            <a:avLst/>
          </a:prstGeom>
        </p:spPr>
        <p:style>
          <a:lnRef idx="2">
            <a:schemeClr val="dk1"/>
          </a:lnRef>
          <a:fillRef idx="1">
            <a:schemeClr val="lt1"/>
          </a:fillRef>
          <a:effectRef idx="0">
            <a:schemeClr val="dk1"/>
          </a:effectRef>
          <a:fontRef idx="minor">
            <a:schemeClr val="dk1"/>
          </a:fontRef>
        </p:style>
        <p:txBody>
          <a:bodyPr wrap="square" rtlCol="0">
            <a:noAutofit/>
          </a:bodyPr>
          <a:lstStyle/>
          <a:p>
            <a:r>
              <a:rPr lang="en-GB" sz="1600" dirty="0"/>
              <a:t>What is </a:t>
            </a:r>
            <a:r>
              <a:rPr lang="en-GB" sz="1600" dirty="0" smtClean="0"/>
              <a:t>emphysema </a:t>
            </a:r>
            <a:r>
              <a:rPr lang="en-GB" sz="1600" dirty="0"/>
              <a:t>and how does it affect lung function?</a:t>
            </a:r>
          </a:p>
          <a:p>
            <a:endParaRPr lang="en-GB" sz="1600" dirty="0"/>
          </a:p>
          <a:p>
            <a:endParaRPr lang="en-GB" sz="1600" dirty="0" smtClean="0"/>
          </a:p>
          <a:p>
            <a:endParaRPr lang="en-GB" sz="1600" dirty="0"/>
          </a:p>
        </p:txBody>
      </p:sp>
    </p:spTree>
    <p:extLst>
      <p:ext uri="{BB962C8B-B14F-4D97-AF65-F5344CB8AC3E}">
        <p14:creationId xmlns:p14="http://schemas.microsoft.com/office/powerpoint/2010/main" val="21545004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9512" y="188640"/>
            <a:ext cx="8784976"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b="1" dirty="0" smtClean="0">
                <a:latin typeface="Arial" pitchFamily="34" charset="0"/>
                <a:cs typeface="Arial" pitchFamily="34" charset="0"/>
              </a:rPr>
              <a:t>Unit 1: Chapter 1: Causes of Disease</a:t>
            </a:r>
            <a:endParaRPr lang="en-GB" b="1" dirty="0">
              <a:latin typeface="Arial" pitchFamily="34" charset="0"/>
              <a:cs typeface="Arial" pitchFamily="34" charset="0"/>
            </a:endParaRPr>
          </a:p>
        </p:txBody>
      </p:sp>
      <p:sp>
        <p:nvSpPr>
          <p:cNvPr id="7" name="TextBox 6"/>
          <p:cNvSpPr txBox="1"/>
          <p:nvPr/>
        </p:nvSpPr>
        <p:spPr>
          <a:xfrm>
            <a:off x="179512" y="788511"/>
            <a:ext cx="5256584" cy="98488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600" dirty="0" smtClean="0"/>
              <a:t>1.3 Lifestyle and health:</a:t>
            </a:r>
          </a:p>
          <a:p>
            <a:r>
              <a:rPr lang="en-GB" sz="1400" dirty="0" smtClean="0"/>
              <a:t>What is risk?</a:t>
            </a:r>
          </a:p>
          <a:p>
            <a:r>
              <a:rPr lang="en-GB" sz="1400" dirty="0" smtClean="0"/>
              <a:t>How is risk measured?</a:t>
            </a:r>
          </a:p>
          <a:p>
            <a:r>
              <a:rPr lang="en-GB" sz="1400" dirty="0" smtClean="0"/>
              <a:t>What factors affect the risk of contracting cancer?</a:t>
            </a:r>
          </a:p>
        </p:txBody>
      </p:sp>
      <p:sp>
        <p:nvSpPr>
          <p:cNvPr id="2" name="TextBox 1"/>
          <p:cNvSpPr txBox="1"/>
          <p:nvPr/>
        </p:nvSpPr>
        <p:spPr>
          <a:xfrm>
            <a:off x="5615512" y="788511"/>
            <a:ext cx="3348976" cy="984886"/>
          </a:xfrm>
          <a:prstGeom prst="rect">
            <a:avLst/>
          </a:prstGeom>
        </p:spPr>
        <p:style>
          <a:lnRef idx="2">
            <a:schemeClr val="dk1"/>
          </a:lnRef>
          <a:fillRef idx="1">
            <a:schemeClr val="lt1"/>
          </a:fillRef>
          <a:effectRef idx="0">
            <a:schemeClr val="dk1"/>
          </a:effectRef>
          <a:fontRef idx="minor">
            <a:schemeClr val="dk1"/>
          </a:fontRef>
        </p:style>
        <p:txBody>
          <a:bodyPr wrap="square" rtlCol="0">
            <a:noAutofit/>
          </a:bodyPr>
          <a:lstStyle/>
          <a:p>
            <a:r>
              <a:rPr lang="en-GB" sz="1600" dirty="0" smtClean="0"/>
              <a:t>Key words: </a:t>
            </a:r>
            <a:r>
              <a:rPr lang="en-GB" sz="1400" dirty="0" smtClean="0"/>
              <a:t>blood </a:t>
            </a:r>
            <a:r>
              <a:rPr lang="en-GB" sz="1400" dirty="0"/>
              <a:t>cholesterol; </a:t>
            </a:r>
            <a:r>
              <a:rPr lang="en-GB" sz="1400" dirty="0" smtClean="0"/>
              <a:t>cancer; </a:t>
            </a:r>
            <a:r>
              <a:rPr lang="en-GB" sz="1400" dirty="0"/>
              <a:t>carcinogenic</a:t>
            </a:r>
            <a:r>
              <a:rPr lang="en-GB" sz="1400" dirty="0" smtClean="0"/>
              <a:t>; </a:t>
            </a:r>
            <a:r>
              <a:rPr lang="en-GB" sz="1400" dirty="0"/>
              <a:t>diet;</a:t>
            </a:r>
            <a:r>
              <a:rPr lang="en-GB" sz="1400" dirty="0" smtClean="0"/>
              <a:t> emphysema; </a:t>
            </a:r>
            <a:r>
              <a:rPr lang="en-GB" sz="1400" dirty="0"/>
              <a:t>high blood pressure</a:t>
            </a:r>
            <a:r>
              <a:rPr lang="en-GB" sz="1400" dirty="0" smtClean="0"/>
              <a:t>; obesity; osteoarthritis; </a:t>
            </a:r>
            <a:r>
              <a:rPr lang="en-GB" sz="1400" dirty="0"/>
              <a:t>physical activity; </a:t>
            </a:r>
            <a:r>
              <a:rPr lang="en-GB" sz="1400" dirty="0" smtClean="0"/>
              <a:t> smoking; sunlight; </a:t>
            </a:r>
            <a:endParaRPr lang="en-GB" sz="1200" dirty="0"/>
          </a:p>
        </p:txBody>
      </p:sp>
      <p:sp>
        <p:nvSpPr>
          <p:cNvPr id="5" name="TextBox 4"/>
          <p:cNvSpPr txBox="1"/>
          <p:nvPr/>
        </p:nvSpPr>
        <p:spPr>
          <a:xfrm>
            <a:off x="179512" y="1916832"/>
            <a:ext cx="8784976" cy="1224136"/>
          </a:xfrm>
          <a:prstGeom prst="rect">
            <a:avLst/>
          </a:prstGeom>
        </p:spPr>
        <p:style>
          <a:lnRef idx="2">
            <a:schemeClr val="dk1"/>
          </a:lnRef>
          <a:fillRef idx="1">
            <a:schemeClr val="lt1"/>
          </a:fillRef>
          <a:effectRef idx="0">
            <a:schemeClr val="dk1"/>
          </a:effectRef>
          <a:fontRef idx="minor">
            <a:schemeClr val="dk1"/>
          </a:fontRef>
        </p:style>
        <p:txBody>
          <a:bodyPr wrap="square" rtlCol="0">
            <a:noAutofit/>
          </a:bodyPr>
          <a:lstStyle/>
          <a:p>
            <a:r>
              <a:rPr lang="en-GB" dirty="0"/>
              <a:t>What is risk?</a:t>
            </a:r>
          </a:p>
        </p:txBody>
      </p:sp>
      <p:sp>
        <p:nvSpPr>
          <p:cNvPr id="6" name="TextBox 5"/>
          <p:cNvSpPr txBox="1"/>
          <p:nvPr/>
        </p:nvSpPr>
        <p:spPr>
          <a:xfrm>
            <a:off x="179512" y="3356992"/>
            <a:ext cx="8784976" cy="1584000"/>
          </a:xfrm>
          <a:prstGeom prst="rect">
            <a:avLst/>
          </a:prstGeom>
        </p:spPr>
        <p:style>
          <a:lnRef idx="2">
            <a:schemeClr val="dk1"/>
          </a:lnRef>
          <a:fillRef idx="1">
            <a:schemeClr val="lt1"/>
          </a:fillRef>
          <a:effectRef idx="0">
            <a:schemeClr val="dk1"/>
          </a:effectRef>
          <a:fontRef idx="minor">
            <a:schemeClr val="dk1"/>
          </a:fontRef>
        </p:style>
        <p:txBody>
          <a:bodyPr wrap="square" rtlCol="0">
            <a:noAutofit/>
          </a:bodyPr>
          <a:lstStyle/>
          <a:p>
            <a:r>
              <a:rPr lang="en-GB" dirty="0"/>
              <a:t>How is risk measured?</a:t>
            </a:r>
          </a:p>
        </p:txBody>
      </p:sp>
      <p:sp>
        <p:nvSpPr>
          <p:cNvPr id="8" name="TextBox 7"/>
          <p:cNvSpPr txBox="1"/>
          <p:nvPr/>
        </p:nvSpPr>
        <p:spPr>
          <a:xfrm>
            <a:off x="179512" y="5157192"/>
            <a:ext cx="8784976" cy="1512168"/>
          </a:xfrm>
          <a:prstGeom prst="rect">
            <a:avLst/>
          </a:prstGeom>
        </p:spPr>
        <p:style>
          <a:lnRef idx="2">
            <a:schemeClr val="dk1"/>
          </a:lnRef>
          <a:fillRef idx="1">
            <a:schemeClr val="lt1"/>
          </a:fillRef>
          <a:effectRef idx="0">
            <a:schemeClr val="dk1"/>
          </a:effectRef>
          <a:fontRef idx="minor">
            <a:schemeClr val="dk1"/>
          </a:fontRef>
        </p:style>
        <p:txBody>
          <a:bodyPr wrap="square" rtlCol="0">
            <a:noAutofit/>
          </a:bodyPr>
          <a:lstStyle/>
          <a:p>
            <a:r>
              <a:rPr lang="en-GB" dirty="0"/>
              <a:t>What factors affect the risk of contracting cancer?</a:t>
            </a:r>
          </a:p>
        </p:txBody>
      </p:sp>
    </p:spTree>
    <p:extLst>
      <p:ext uri="{BB962C8B-B14F-4D97-AF65-F5344CB8AC3E}">
        <p14:creationId xmlns:p14="http://schemas.microsoft.com/office/powerpoint/2010/main" val="201306448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9512" y="188640"/>
            <a:ext cx="8784976"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b="1" dirty="0" smtClean="0">
                <a:latin typeface="Arial" pitchFamily="34" charset="0"/>
                <a:cs typeface="Arial" pitchFamily="34" charset="0"/>
              </a:rPr>
              <a:t>Unit 1: Chapter 4: Lungs and lung disease</a:t>
            </a:r>
            <a:endParaRPr lang="en-GB" b="1" dirty="0">
              <a:latin typeface="Arial" pitchFamily="34" charset="0"/>
              <a:cs typeface="Arial" pitchFamily="34" charset="0"/>
            </a:endParaRPr>
          </a:p>
        </p:txBody>
      </p:sp>
      <p:sp>
        <p:nvSpPr>
          <p:cNvPr id="9" name="TextBox 8"/>
          <p:cNvSpPr txBox="1"/>
          <p:nvPr/>
        </p:nvSpPr>
        <p:spPr>
          <a:xfrm>
            <a:off x="179512" y="755412"/>
            <a:ext cx="8784976"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b="1" dirty="0" smtClean="0">
                <a:latin typeface="Arial" pitchFamily="34" charset="0"/>
                <a:cs typeface="Arial" pitchFamily="34" charset="0"/>
              </a:rPr>
              <a:t>Exam questions</a:t>
            </a:r>
            <a:endParaRPr lang="en-GB" b="1" dirty="0">
              <a:latin typeface="Arial" pitchFamily="34" charset="0"/>
              <a:cs typeface="Arial" pitchFamily="34" charset="0"/>
            </a:endParaRPr>
          </a:p>
        </p:txBody>
      </p:sp>
      <p:pic>
        <p:nvPicPr>
          <p:cNvPr id="348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484784"/>
            <a:ext cx="4505325" cy="234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79512" y="1340768"/>
            <a:ext cx="4392488" cy="5386090"/>
          </a:xfrm>
          <a:prstGeom prst="rect">
            <a:avLst/>
          </a:prstGeom>
          <a:noFill/>
        </p:spPr>
        <p:style>
          <a:lnRef idx="2">
            <a:schemeClr val="dk1"/>
          </a:lnRef>
          <a:fillRef idx="1">
            <a:schemeClr val="lt1"/>
          </a:fillRef>
          <a:effectRef idx="0">
            <a:schemeClr val="dk1"/>
          </a:effectRef>
          <a:fontRef idx="minor">
            <a:schemeClr val="dk1"/>
          </a:fontRef>
        </p:style>
        <p:txBody>
          <a:bodyPr wrap="square" rtlCol="0">
            <a:spAutoFit/>
          </a:bodyPr>
          <a:lstStyle/>
          <a:p>
            <a:r>
              <a:rPr lang="en-GB" sz="1600" dirty="0" smtClean="0"/>
              <a:t>The diagram shows part of an alveolus and a capillary.</a:t>
            </a:r>
          </a:p>
          <a:p>
            <a:endParaRPr lang="en-GB" sz="1600" dirty="0" smtClean="0"/>
          </a:p>
          <a:p>
            <a:endParaRPr lang="en-GB" sz="1600" dirty="0" smtClean="0"/>
          </a:p>
          <a:p>
            <a:endParaRPr lang="en-GB" sz="1600" dirty="0"/>
          </a:p>
          <a:p>
            <a:endParaRPr lang="en-GB" sz="1600" dirty="0" smtClean="0"/>
          </a:p>
          <a:p>
            <a:endParaRPr lang="en-GB" sz="1600" dirty="0"/>
          </a:p>
          <a:p>
            <a:endParaRPr lang="en-GB" sz="1600" dirty="0" smtClean="0"/>
          </a:p>
          <a:p>
            <a:endParaRPr lang="en-GB" sz="1600" dirty="0" smtClean="0"/>
          </a:p>
          <a:p>
            <a:endParaRPr lang="en-GB" sz="1600" dirty="0"/>
          </a:p>
          <a:p>
            <a:r>
              <a:rPr lang="en-GB" sz="1600" dirty="0" smtClean="0"/>
              <a:t>The rate of blood flow in the capillary is 0.2 mms</a:t>
            </a:r>
            <a:r>
              <a:rPr lang="en-GB" sz="1600" baseline="30000" dirty="0" smtClean="0"/>
              <a:t>-1</a:t>
            </a:r>
            <a:endParaRPr lang="en-GB" sz="1600" dirty="0" smtClean="0"/>
          </a:p>
          <a:p>
            <a:r>
              <a:rPr lang="en-GB" sz="1600" dirty="0" smtClean="0"/>
              <a:t>Calculate the time it would take for blood in the capillary to flow from point A to point B. Show your working.</a:t>
            </a:r>
          </a:p>
          <a:p>
            <a:endParaRPr lang="en-GB" sz="1600" dirty="0" smtClean="0"/>
          </a:p>
          <a:p>
            <a:endParaRPr lang="en-GB" sz="2400" dirty="0"/>
          </a:p>
          <a:p>
            <a:endParaRPr lang="en-GB" sz="1600" dirty="0" smtClean="0"/>
          </a:p>
          <a:p>
            <a:endParaRPr lang="en-GB" sz="1600" dirty="0" smtClean="0"/>
          </a:p>
          <a:p>
            <a:pPr algn="r"/>
            <a:r>
              <a:rPr lang="en-GB" sz="1600" dirty="0" err="1" smtClean="0"/>
              <a:t>Answer______________seconds</a:t>
            </a:r>
            <a:endParaRPr lang="en-GB" sz="1600" dirty="0" smtClean="0"/>
          </a:p>
          <a:p>
            <a:pPr algn="r"/>
            <a:r>
              <a:rPr lang="en-GB" sz="1600" dirty="0" smtClean="0"/>
              <a:t>(2marks)</a:t>
            </a:r>
          </a:p>
        </p:txBody>
      </p:sp>
      <p:sp>
        <p:nvSpPr>
          <p:cNvPr id="10" name="Rectangle 9"/>
          <p:cNvSpPr/>
          <p:nvPr/>
        </p:nvSpPr>
        <p:spPr>
          <a:xfrm>
            <a:off x="4724400" y="1461254"/>
            <a:ext cx="4240088" cy="526297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GB" sz="1600" dirty="0"/>
              <a:t>The rate of diffusion is affected by the difference between its concentration in the alveolus and its concentration in the blood.</a:t>
            </a:r>
          </a:p>
          <a:p>
            <a:r>
              <a:rPr lang="en-GB" sz="1600" dirty="0"/>
              <a:t>Circulation of the blood helps to maintain this difference in oxygen concentration. Explain how</a:t>
            </a:r>
            <a:r>
              <a:rPr lang="en-GB" sz="1600" dirty="0" smtClean="0"/>
              <a:t>.</a:t>
            </a:r>
          </a:p>
          <a:p>
            <a:endParaRPr lang="en-GB" sz="1600" dirty="0"/>
          </a:p>
          <a:p>
            <a:endParaRPr lang="en-GB" sz="1600" dirty="0"/>
          </a:p>
          <a:p>
            <a:pPr algn="r"/>
            <a:r>
              <a:rPr lang="en-GB" sz="1600" dirty="0"/>
              <a:t>(1 mark)</a:t>
            </a:r>
          </a:p>
          <a:p>
            <a:r>
              <a:rPr lang="en-GB" sz="1600" dirty="0"/>
              <a:t>During an asthma attack, less oxygen diffuses into the blood from the alveoli. Explain why</a:t>
            </a:r>
            <a:r>
              <a:rPr lang="en-GB" sz="1600" dirty="0" smtClean="0"/>
              <a:t>.</a:t>
            </a:r>
          </a:p>
          <a:p>
            <a:endParaRPr lang="en-GB" sz="1600" dirty="0"/>
          </a:p>
          <a:p>
            <a:endParaRPr lang="en-GB" sz="1600" dirty="0" smtClean="0"/>
          </a:p>
          <a:p>
            <a:endParaRPr lang="en-GB" sz="1600" dirty="0"/>
          </a:p>
          <a:p>
            <a:endParaRPr lang="en-GB" sz="1600" dirty="0" smtClean="0"/>
          </a:p>
          <a:p>
            <a:endParaRPr lang="en-GB" sz="1600" dirty="0"/>
          </a:p>
          <a:p>
            <a:endParaRPr lang="en-GB" sz="1600" dirty="0" smtClean="0"/>
          </a:p>
          <a:p>
            <a:endParaRPr lang="en-GB" sz="1600" dirty="0"/>
          </a:p>
          <a:p>
            <a:endParaRPr lang="en-GB" sz="1600" dirty="0"/>
          </a:p>
          <a:p>
            <a:pPr algn="r"/>
            <a:r>
              <a:rPr lang="en-GB" sz="1600" dirty="0"/>
              <a:t>(2 marks)</a:t>
            </a:r>
          </a:p>
        </p:txBody>
      </p:sp>
    </p:spTree>
    <p:extLst>
      <p:ext uri="{BB962C8B-B14F-4D97-AF65-F5344CB8AC3E}">
        <p14:creationId xmlns:p14="http://schemas.microsoft.com/office/powerpoint/2010/main" val="395691169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9512" y="188640"/>
            <a:ext cx="8784976"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b="1" dirty="0" smtClean="0">
                <a:latin typeface="Arial" pitchFamily="34" charset="0"/>
                <a:cs typeface="Arial" pitchFamily="34" charset="0"/>
              </a:rPr>
              <a:t>Unit 1: Chapter 4: Lungs and lung disease</a:t>
            </a:r>
            <a:endParaRPr lang="en-GB" b="1" dirty="0">
              <a:latin typeface="Arial" pitchFamily="34" charset="0"/>
              <a:cs typeface="Arial" pitchFamily="34" charset="0"/>
            </a:endParaRPr>
          </a:p>
        </p:txBody>
      </p:sp>
      <p:sp>
        <p:nvSpPr>
          <p:cNvPr id="9" name="TextBox 8"/>
          <p:cNvSpPr txBox="1"/>
          <p:nvPr/>
        </p:nvSpPr>
        <p:spPr>
          <a:xfrm>
            <a:off x="179512" y="755412"/>
            <a:ext cx="8784976"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b="1" dirty="0" smtClean="0">
                <a:latin typeface="Arial" pitchFamily="34" charset="0"/>
                <a:cs typeface="Arial" pitchFamily="34" charset="0"/>
              </a:rPr>
              <a:t>Exam questions</a:t>
            </a:r>
            <a:endParaRPr lang="en-GB" b="1" dirty="0">
              <a:latin typeface="Arial" pitchFamily="34" charset="0"/>
              <a:cs typeface="Arial" pitchFamily="34" charset="0"/>
            </a:endParaRPr>
          </a:p>
        </p:txBody>
      </p:sp>
      <p:sp>
        <p:nvSpPr>
          <p:cNvPr id="2" name="Rectangle 1"/>
          <p:cNvSpPr/>
          <p:nvPr/>
        </p:nvSpPr>
        <p:spPr>
          <a:xfrm>
            <a:off x="179512" y="1358175"/>
            <a:ext cx="4392488" cy="526297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1600" dirty="0" smtClean="0"/>
              <a:t>The </a:t>
            </a:r>
            <a:r>
              <a:rPr lang="en-US" sz="1600" dirty="0"/>
              <a:t>diagram shows the position of the diaphragm at times </a:t>
            </a:r>
            <a:r>
              <a:rPr lang="en-US" sz="1600" b="1" dirty="0"/>
              <a:t>P </a:t>
            </a:r>
            <a:r>
              <a:rPr lang="en-US" sz="1600" dirty="0"/>
              <a:t>and </a:t>
            </a:r>
            <a:r>
              <a:rPr lang="en-US" sz="1600" b="1" dirty="0"/>
              <a:t>Q</a:t>
            </a:r>
            <a:r>
              <a:rPr lang="en-US" sz="1600" dirty="0" smtClean="0"/>
              <a:t>.</a:t>
            </a:r>
          </a:p>
          <a:p>
            <a:endParaRPr lang="en-US" sz="1600" dirty="0" smtClean="0"/>
          </a:p>
          <a:p>
            <a:endParaRPr lang="en-US" sz="1600" dirty="0" smtClean="0"/>
          </a:p>
          <a:p>
            <a:endParaRPr lang="en-US" sz="1600" dirty="0" smtClean="0"/>
          </a:p>
          <a:p>
            <a:endParaRPr lang="en-US" sz="1600" dirty="0"/>
          </a:p>
          <a:p>
            <a:endParaRPr lang="en-US" sz="1600" dirty="0"/>
          </a:p>
          <a:p>
            <a:endParaRPr lang="en-US" sz="1600" dirty="0" smtClean="0"/>
          </a:p>
          <a:p>
            <a:endParaRPr lang="en-US" sz="1600" dirty="0"/>
          </a:p>
          <a:p>
            <a:endParaRPr lang="en-US" sz="1600" dirty="0" smtClean="0"/>
          </a:p>
          <a:p>
            <a:endParaRPr lang="en-US" sz="1600" dirty="0"/>
          </a:p>
          <a:p>
            <a:r>
              <a:rPr lang="en-US" sz="1600" dirty="0" smtClean="0"/>
              <a:t>Describe </a:t>
            </a:r>
            <a:r>
              <a:rPr lang="en-US" sz="1600" dirty="0"/>
              <a:t>what happens to the diaphragm between times </a:t>
            </a:r>
            <a:r>
              <a:rPr lang="en-US" sz="1600" b="1" dirty="0"/>
              <a:t>P </a:t>
            </a:r>
            <a:r>
              <a:rPr lang="en-US" sz="1600" dirty="0"/>
              <a:t>and </a:t>
            </a:r>
            <a:r>
              <a:rPr lang="en-US" sz="1600" b="1" dirty="0"/>
              <a:t>Q </a:t>
            </a:r>
            <a:r>
              <a:rPr lang="en-US" sz="1600" dirty="0"/>
              <a:t>to bring about </a:t>
            </a:r>
            <a:r>
              <a:rPr lang="en-US" sz="1600" dirty="0" smtClean="0"/>
              <a:t>the </a:t>
            </a:r>
            <a:r>
              <a:rPr lang="en-GB" sz="1600" dirty="0" smtClean="0"/>
              <a:t>change </a:t>
            </a:r>
            <a:r>
              <a:rPr lang="en-GB" sz="1600" dirty="0"/>
              <a:t>in its shape.</a:t>
            </a:r>
          </a:p>
          <a:p>
            <a:endParaRPr lang="en-GB" sz="1600" i="1" dirty="0" smtClean="0"/>
          </a:p>
          <a:p>
            <a:endParaRPr lang="en-GB" sz="1600" i="1" dirty="0"/>
          </a:p>
          <a:p>
            <a:endParaRPr lang="en-GB" sz="1600" i="1" dirty="0" smtClean="0"/>
          </a:p>
          <a:p>
            <a:endParaRPr lang="en-GB" sz="1600" i="1" dirty="0"/>
          </a:p>
          <a:p>
            <a:endParaRPr lang="en-GB" sz="1600" i="1" dirty="0" smtClean="0"/>
          </a:p>
          <a:p>
            <a:endParaRPr lang="en-GB" sz="1600" i="1" dirty="0"/>
          </a:p>
          <a:p>
            <a:pPr algn="r"/>
            <a:r>
              <a:rPr lang="en-GB" sz="1600" dirty="0" smtClean="0"/>
              <a:t>(</a:t>
            </a:r>
            <a:r>
              <a:rPr lang="en-GB" sz="1600" dirty="0"/>
              <a:t>2 marks</a:t>
            </a:r>
            <a:r>
              <a:rPr lang="en-GB" sz="1600" dirty="0" smtClean="0"/>
              <a:t>)</a:t>
            </a:r>
            <a:endParaRPr lang="en-GB" sz="1600" dirty="0"/>
          </a:p>
        </p:txBody>
      </p:sp>
      <p:sp>
        <p:nvSpPr>
          <p:cNvPr id="5" name="Rectangle 4"/>
          <p:cNvSpPr/>
          <p:nvPr/>
        </p:nvSpPr>
        <p:spPr>
          <a:xfrm>
            <a:off x="4716016" y="1358175"/>
            <a:ext cx="4227132" cy="526297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1600" dirty="0"/>
              <a:t>Air moves into the lungs between times </a:t>
            </a:r>
            <a:r>
              <a:rPr lang="en-US" sz="1600" b="1" dirty="0"/>
              <a:t>P </a:t>
            </a:r>
            <a:r>
              <a:rPr lang="en-US" sz="1600" dirty="0"/>
              <a:t>and </a:t>
            </a:r>
            <a:r>
              <a:rPr lang="en-US" sz="1600" b="1" dirty="0"/>
              <a:t>Q</a:t>
            </a:r>
            <a:r>
              <a:rPr lang="en-US" sz="1600" dirty="0"/>
              <a:t>. Explain how the diaphragm </a:t>
            </a:r>
            <a:r>
              <a:rPr lang="en-GB" sz="1600" dirty="0"/>
              <a:t>causes this.</a:t>
            </a:r>
          </a:p>
          <a:p>
            <a:pPr algn="r"/>
            <a:endParaRPr lang="en-GB" sz="1600" dirty="0" smtClean="0"/>
          </a:p>
          <a:p>
            <a:pPr algn="r"/>
            <a:endParaRPr lang="en-GB" sz="1600" dirty="0"/>
          </a:p>
          <a:p>
            <a:pPr algn="r"/>
            <a:endParaRPr lang="en-GB" sz="1600" dirty="0" smtClean="0"/>
          </a:p>
          <a:p>
            <a:pPr algn="r"/>
            <a:endParaRPr lang="en-GB" sz="1600" dirty="0"/>
          </a:p>
          <a:p>
            <a:pPr algn="r"/>
            <a:endParaRPr lang="en-GB" sz="1600" dirty="0"/>
          </a:p>
          <a:p>
            <a:pPr algn="r"/>
            <a:endParaRPr lang="en-GB" sz="1600" dirty="0"/>
          </a:p>
          <a:p>
            <a:pPr algn="r"/>
            <a:endParaRPr lang="en-GB" sz="1600" dirty="0"/>
          </a:p>
          <a:p>
            <a:pPr algn="r"/>
            <a:r>
              <a:rPr lang="en-GB" sz="1600" dirty="0"/>
              <a:t>(3 marks)</a:t>
            </a:r>
          </a:p>
          <a:p>
            <a:r>
              <a:rPr lang="en-US" sz="1600" dirty="0"/>
              <a:t>Describe how oxygen in air in the alveoli enters the blood in capillaries.</a:t>
            </a:r>
          </a:p>
          <a:p>
            <a:endParaRPr lang="en-US" sz="1600" dirty="0" smtClean="0"/>
          </a:p>
          <a:p>
            <a:endParaRPr lang="en-US" sz="1600" dirty="0"/>
          </a:p>
          <a:p>
            <a:endParaRPr lang="en-US" sz="1600" dirty="0" smtClean="0"/>
          </a:p>
          <a:p>
            <a:endParaRPr lang="en-US" sz="1600" dirty="0"/>
          </a:p>
          <a:p>
            <a:endParaRPr lang="en-US" sz="1600" dirty="0"/>
          </a:p>
          <a:p>
            <a:endParaRPr lang="en-US" sz="1600" dirty="0"/>
          </a:p>
          <a:p>
            <a:endParaRPr lang="en-US" sz="1600" dirty="0"/>
          </a:p>
          <a:p>
            <a:pPr algn="r"/>
            <a:r>
              <a:rPr lang="en-GB" sz="1600" dirty="0"/>
              <a:t>(2 marks)</a:t>
            </a:r>
          </a:p>
        </p:txBody>
      </p:sp>
      <p:pic>
        <p:nvPicPr>
          <p:cNvPr id="358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916832"/>
            <a:ext cx="3997604" cy="2072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5988027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9512" y="188640"/>
            <a:ext cx="8784976"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b="1" dirty="0" smtClean="0">
                <a:latin typeface="Arial" pitchFamily="34" charset="0"/>
                <a:cs typeface="Arial" pitchFamily="34" charset="0"/>
              </a:rPr>
              <a:t>Unit 1: Chapter 4: Lungs and lung disease</a:t>
            </a:r>
            <a:endParaRPr lang="en-GB" b="1" dirty="0">
              <a:latin typeface="Arial" pitchFamily="34" charset="0"/>
              <a:cs typeface="Arial" pitchFamily="34" charset="0"/>
            </a:endParaRPr>
          </a:p>
        </p:txBody>
      </p:sp>
      <p:sp>
        <p:nvSpPr>
          <p:cNvPr id="9" name="TextBox 8"/>
          <p:cNvSpPr txBox="1"/>
          <p:nvPr/>
        </p:nvSpPr>
        <p:spPr>
          <a:xfrm>
            <a:off x="179512" y="755412"/>
            <a:ext cx="8784976"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b="1" dirty="0" smtClean="0">
                <a:latin typeface="Arial" pitchFamily="34" charset="0"/>
                <a:cs typeface="Arial" pitchFamily="34" charset="0"/>
              </a:rPr>
              <a:t>Exam questions</a:t>
            </a:r>
            <a:endParaRPr lang="en-GB" b="1" dirty="0">
              <a:latin typeface="Arial" pitchFamily="34" charset="0"/>
              <a:cs typeface="Arial" pitchFamily="34" charset="0"/>
            </a:endParaRPr>
          </a:p>
        </p:txBody>
      </p:sp>
      <p:sp>
        <p:nvSpPr>
          <p:cNvPr id="2" name="Rectangle 1"/>
          <p:cNvSpPr/>
          <p:nvPr/>
        </p:nvSpPr>
        <p:spPr>
          <a:xfrm>
            <a:off x="179512" y="1358175"/>
            <a:ext cx="4392488" cy="526297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1600" dirty="0"/>
              <a:t>The graph shows changes in the volume of air in a person’s lungs during breathing</a:t>
            </a:r>
            <a:r>
              <a:rPr lang="en-US" sz="1600" dirty="0" smtClean="0"/>
              <a:t>.</a:t>
            </a:r>
          </a:p>
          <a:p>
            <a:r>
              <a:rPr lang="en-US" sz="1600" dirty="0"/>
              <a:t>The person was breathing in between times </a:t>
            </a:r>
            <a:r>
              <a:rPr lang="en-US" sz="1600" b="1" dirty="0"/>
              <a:t>A </a:t>
            </a:r>
            <a:r>
              <a:rPr lang="en-US" sz="1600" dirty="0"/>
              <a:t>and </a:t>
            </a:r>
            <a:r>
              <a:rPr lang="en-US" sz="1600" b="1" dirty="0"/>
              <a:t>B </a:t>
            </a:r>
            <a:r>
              <a:rPr lang="en-US" sz="1600" dirty="0"/>
              <a:t>on the graph</a:t>
            </a:r>
            <a:r>
              <a:rPr lang="en-US" sz="1600" dirty="0" smtClean="0"/>
              <a:t>.</a:t>
            </a:r>
          </a:p>
          <a:p>
            <a:endParaRPr lang="en-US" sz="1600" dirty="0" smtClean="0"/>
          </a:p>
          <a:p>
            <a:endParaRPr lang="en-US" sz="1600" dirty="0"/>
          </a:p>
          <a:p>
            <a:endParaRPr lang="en-US" sz="1600" dirty="0" smtClean="0"/>
          </a:p>
          <a:p>
            <a:endParaRPr lang="en-US" sz="1600" dirty="0"/>
          </a:p>
          <a:p>
            <a:endParaRPr lang="en-US" sz="1600" dirty="0" smtClean="0"/>
          </a:p>
          <a:p>
            <a:endParaRPr lang="en-US" sz="1600" dirty="0"/>
          </a:p>
          <a:p>
            <a:endParaRPr lang="en-US" sz="1600" dirty="0" smtClean="0"/>
          </a:p>
          <a:p>
            <a:endParaRPr lang="en-US" sz="1600" dirty="0"/>
          </a:p>
          <a:p>
            <a:endParaRPr lang="en-US" sz="1600" dirty="0"/>
          </a:p>
          <a:p>
            <a:r>
              <a:rPr lang="en-US" sz="1600" dirty="0" smtClean="0"/>
              <a:t>Explain </a:t>
            </a:r>
            <a:r>
              <a:rPr lang="en-US" sz="1600" dirty="0"/>
              <a:t>how the graph shows that the person was breathing in between times </a:t>
            </a:r>
            <a:r>
              <a:rPr lang="en-US" sz="1600" b="1" dirty="0"/>
              <a:t>A </a:t>
            </a:r>
            <a:r>
              <a:rPr lang="en-US" sz="1600" dirty="0"/>
              <a:t>and </a:t>
            </a:r>
            <a:r>
              <a:rPr lang="en-US" sz="1600" b="1" dirty="0"/>
              <a:t>B</a:t>
            </a:r>
            <a:r>
              <a:rPr lang="en-US" sz="1600" dirty="0" smtClean="0"/>
              <a:t>.</a:t>
            </a:r>
          </a:p>
          <a:p>
            <a:endParaRPr lang="en-US" sz="1600" dirty="0"/>
          </a:p>
          <a:p>
            <a:endParaRPr lang="en-US" sz="1600" dirty="0" smtClean="0"/>
          </a:p>
          <a:p>
            <a:endParaRPr lang="en-US" sz="1600" dirty="0"/>
          </a:p>
          <a:p>
            <a:endParaRPr lang="en-US" sz="1600" dirty="0" smtClean="0"/>
          </a:p>
          <a:p>
            <a:endParaRPr lang="en-US" sz="1600" dirty="0"/>
          </a:p>
          <a:p>
            <a:pPr algn="r"/>
            <a:r>
              <a:rPr lang="en-GB" sz="1600" dirty="0" smtClean="0"/>
              <a:t>(</a:t>
            </a:r>
            <a:r>
              <a:rPr lang="en-GB" sz="1600" dirty="0"/>
              <a:t>1 mark</a:t>
            </a:r>
            <a:r>
              <a:rPr lang="en-GB" sz="1600" dirty="0" smtClean="0"/>
              <a:t>)</a:t>
            </a:r>
            <a:endParaRPr lang="en-GB" sz="1600" dirty="0"/>
          </a:p>
        </p:txBody>
      </p:sp>
      <p:sp>
        <p:nvSpPr>
          <p:cNvPr id="3" name="Rectangle 2"/>
          <p:cNvSpPr/>
          <p:nvPr/>
        </p:nvSpPr>
        <p:spPr>
          <a:xfrm>
            <a:off x="4716016" y="1350404"/>
            <a:ext cx="4248472" cy="5270750"/>
          </a:xfrm>
          <a:prstGeom prst="rect">
            <a:avLst/>
          </a:prstGeom>
        </p:spPr>
        <p:style>
          <a:lnRef idx="2">
            <a:schemeClr val="dk1"/>
          </a:lnRef>
          <a:fillRef idx="1">
            <a:schemeClr val="lt1"/>
          </a:fillRef>
          <a:effectRef idx="0">
            <a:schemeClr val="dk1"/>
          </a:effectRef>
          <a:fontRef idx="minor">
            <a:schemeClr val="dk1"/>
          </a:fontRef>
        </p:style>
        <p:txBody>
          <a:bodyPr wrap="square">
            <a:noAutofit/>
          </a:bodyPr>
          <a:lstStyle/>
          <a:p>
            <a:r>
              <a:rPr lang="en-US" sz="1600" dirty="0"/>
              <a:t>Describe and explain what happens to the shape of the diaphragm between times </a:t>
            </a:r>
            <a:r>
              <a:rPr lang="en-GB" sz="1600" b="1" dirty="0"/>
              <a:t>A </a:t>
            </a:r>
            <a:r>
              <a:rPr lang="en-GB" sz="1600" dirty="0"/>
              <a:t>and </a:t>
            </a:r>
            <a:r>
              <a:rPr lang="en-GB" sz="1600" b="1" dirty="0"/>
              <a:t>B</a:t>
            </a:r>
            <a:r>
              <a:rPr lang="en-GB" sz="1600" dirty="0" smtClean="0"/>
              <a:t>.</a:t>
            </a:r>
          </a:p>
          <a:p>
            <a:endParaRPr lang="en-GB" sz="1600" dirty="0"/>
          </a:p>
          <a:p>
            <a:endParaRPr lang="en-GB" sz="1600" dirty="0" smtClean="0"/>
          </a:p>
          <a:p>
            <a:endParaRPr lang="en-GB" sz="1600" dirty="0" smtClean="0"/>
          </a:p>
          <a:p>
            <a:endParaRPr lang="en-GB" sz="1600" dirty="0"/>
          </a:p>
          <a:p>
            <a:endParaRPr lang="en-GB" sz="1600" dirty="0"/>
          </a:p>
          <a:p>
            <a:pPr algn="r"/>
            <a:r>
              <a:rPr lang="en-GB" sz="1600" dirty="0"/>
              <a:t>(2 marks)</a:t>
            </a:r>
          </a:p>
          <a:p>
            <a:r>
              <a:rPr lang="en-US" sz="1600" dirty="0"/>
              <a:t>The person’s pulmonary ventilation changed between times </a:t>
            </a:r>
            <a:r>
              <a:rPr lang="en-US" sz="1600" b="1" dirty="0"/>
              <a:t>C </a:t>
            </a:r>
            <a:r>
              <a:rPr lang="en-US" sz="1600" dirty="0"/>
              <a:t>and </a:t>
            </a:r>
            <a:r>
              <a:rPr lang="en-US" sz="1600" b="1" dirty="0"/>
              <a:t>D</a:t>
            </a:r>
            <a:r>
              <a:rPr lang="en-US" sz="1600" dirty="0"/>
              <a:t>. Describe how the graph shows that the pulmonary ventilation changed</a:t>
            </a:r>
            <a:r>
              <a:rPr lang="en-US" sz="1600" dirty="0" smtClean="0"/>
              <a:t>.</a:t>
            </a:r>
          </a:p>
          <a:p>
            <a:endParaRPr lang="en-US" sz="1600" dirty="0"/>
          </a:p>
          <a:p>
            <a:endParaRPr lang="en-US" sz="1600" dirty="0" smtClean="0"/>
          </a:p>
          <a:p>
            <a:endParaRPr lang="en-US" sz="1600" dirty="0"/>
          </a:p>
          <a:p>
            <a:endParaRPr lang="en-US" sz="1600" dirty="0" smtClean="0"/>
          </a:p>
          <a:p>
            <a:endParaRPr lang="en-US" sz="1600" dirty="0" smtClean="0"/>
          </a:p>
          <a:p>
            <a:endParaRPr lang="en-US" sz="1600" dirty="0"/>
          </a:p>
          <a:p>
            <a:endParaRPr lang="en-US" sz="1600" dirty="0"/>
          </a:p>
          <a:p>
            <a:pPr algn="r"/>
            <a:r>
              <a:rPr lang="en-GB" sz="1600" dirty="0"/>
              <a:t>(3 marks)</a:t>
            </a:r>
          </a:p>
        </p:txBody>
      </p:sp>
      <p:pic>
        <p:nvPicPr>
          <p:cNvPr id="368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2492896"/>
            <a:ext cx="2825768" cy="2016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587039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9512" y="188640"/>
            <a:ext cx="8784976"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b="1" dirty="0" smtClean="0">
                <a:latin typeface="Arial" pitchFamily="34" charset="0"/>
                <a:cs typeface="Arial" pitchFamily="34" charset="0"/>
              </a:rPr>
              <a:t>Unit 1: Chapter 5: The heart and heart disease</a:t>
            </a:r>
            <a:endParaRPr lang="en-GB" b="1" dirty="0">
              <a:latin typeface="Arial" pitchFamily="34" charset="0"/>
              <a:cs typeface="Arial" pitchFamily="34" charset="0"/>
            </a:endParaRPr>
          </a:p>
        </p:txBody>
      </p:sp>
      <p:sp>
        <p:nvSpPr>
          <p:cNvPr id="7" name="TextBox 6"/>
          <p:cNvSpPr txBox="1"/>
          <p:nvPr/>
        </p:nvSpPr>
        <p:spPr>
          <a:xfrm>
            <a:off x="179512" y="788511"/>
            <a:ext cx="5724000" cy="120032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600" dirty="0" smtClean="0"/>
              <a:t>5.1 The structure of the heart:</a:t>
            </a:r>
          </a:p>
          <a:p>
            <a:r>
              <a:rPr lang="en-GB" sz="1400" dirty="0" smtClean="0"/>
              <a:t>What is the appearance of the heart and its associated blood vessels?</a:t>
            </a:r>
          </a:p>
          <a:p>
            <a:r>
              <a:rPr lang="en-GB" sz="1400" dirty="0" smtClean="0"/>
              <a:t>Why is the heart made up of two adjacent pumps?</a:t>
            </a:r>
          </a:p>
          <a:p>
            <a:r>
              <a:rPr lang="en-GB" sz="1400" dirty="0" smtClean="0"/>
              <a:t>How is the structure of the heart related to its functions?</a:t>
            </a:r>
          </a:p>
        </p:txBody>
      </p:sp>
      <p:sp>
        <p:nvSpPr>
          <p:cNvPr id="2" name="TextBox 1"/>
          <p:cNvSpPr txBox="1"/>
          <p:nvPr/>
        </p:nvSpPr>
        <p:spPr>
          <a:xfrm>
            <a:off x="6048488" y="788511"/>
            <a:ext cx="2916000" cy="1200329"/>
          </a:xfrm>
          <a:prstGeom prst="rect">
            <a:avLst/>
          </a:prstGeom>
        </p:spPr>
        <p:style>
          <a:lnRef idx="2">
            <a:schemeClr val="dk1"/>
          </a:lnRef>
          <a:fillRef idx="1">
            <a:schemeClr val="lt1"/>
          </a:fillRef>
          <a:effectRef idx="0">
            <a:schemeClr val="dk1"/>
          </a:effectRef>
          <a:fontRef idx="minor">
            <a:schemeClr val="dk1"/>
          </a:fontRef>
        </p:style>
        <p:txBody>
          <a:bodyPr wrap="square" rtlCol="0">
            <a:noAutofit/>
          </a:bodyPr>
          <a:lstStyle/>
          <a:p>
            <a:r>
              <a:rPr lang="en-GB" sz="1600" dirty="0" smtClean="0"/>
              <a:t>Key words:</a:t>
            </a:r>
            <a:endParaRPr lang="en-GB" sz="1400" dirty="0" smtClean="0"/>
          </a:p>
          <a:p>
            <a:r>
              <a:rPr lang="en-GB" sz="1400" dirty="0" smtClean="0"/>
              <a:t>aorta</a:t>
            </a:r>
            <a:r>
              <a:rPr lang="en-GB" sz="1400" dirty="0"/>
              <a:t>; </a:t>
            </a:r>
            <a:r>
              <a:rPr lang="en-GB" sz="1400" dirty="0" err="1" smtClean="0"/>
              <a:t>atrioventricular</a:t>
            </a:r>
            <a:r>
              <a:rPr lang="en-GB" sz="1400" dirty="0" smtClean="0"/>
              <a:t> </a:t>
            </a:r>
            <a:r>
              <a:rPr lang="en-GB" sz="1400" dirty="0"/>
              <a:t>valves; atrium</a:t>
            </a:r>
            <a:r>
              <a:rPr lang="en-GB" sz="1400" dirty="0" smtClean="0"/>
              <a:t>; bicuspid; </a:t>
            </a:r>
            <a:r>
              <a:rPr lang="en-GB" sz="1400" dirty="0"/>
              <a:t>coronary arteries; </a:t>
            </a:r>
            <a:r>
              <a:rPr lang="en-GB" sz="1400" dirty="0" smtClean="0"/>
              <a:t>pulmonary artery; pulmonary vein; tricuspid; </a:t>
            </a:r>
            <a:r>
              <a:rPr lang="en-GB" sz="1400" dirty="0"/>
              <a:t>vena cava; ventricle;</a:t>
            </a:r>
          </a:p>
        </p:txBody>
      </p:sp>
      <p:pic>
        <p:nvPicPr>
          <p:cNvPr id="378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1736" y="2487885"/>
            <a:ext cx="3124200" cy="418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79512" y="2132856"/>
            <a:ext cx="4392488" cy="4536504"/>
          </a:xfrm>
          <a:prstGeom prst="rect">
            <a:avLst/>
          </a:prstGeom>
          <a:noFill/>
        </p:spPr>
        <p:style>
          <a:lnRef idx="2">
            <a:schemeClr val="dk1"/>
          </a:lnRef>
          <a:fillRef idx="1">
            <a:schemeClr val="lt1"/>
          </a:fillRef>
          <a:effectRef idx="0">
            <a:schemeClr val="dk1"/>
          </a:effectRef>
          <a:fontRef idx="minor">
            <a:schemeClr val="dk1"/>
          </a:fontRef>
        </p:style>
        <p:txBody>
          <a:bodyPr wrap="square" rtlCol="0">
            <a:noAutofit/>
          </a:bodyPr>
          <a:lstStyle/>
          <a:p>
            <a:r>
              <a:rPr lang="en-GB" sz="1600" dirty="0" smtClean="0"/>
              <a:t>Label the parts of the heart: </a:t>
            </a:r>
            <a:endParaRPr lang="en-GB" sz="1600" dirty="0"/>
          </a:p>
        </p:txBody>
      </p:sp>
      <p:sp>
        <p:nvSpPr>
          <p:cNvPr id="8" name="TextBox 7"/>
          <p:cNvSpPr txBox="1"/>
          <p:nvPr/>
        </p:nvSpPr>
        <p:spPr>
          <a:xfrm>
            <a:off x="4751512" y="2132112"/>
            <a:ext cx="4212976" cy="2124000"/>
          </a:xfrm>
          <a:prstGeom prst="rect">
            <a:avLst/>
          </a:prstGeom>
          <a:noFill/>
        </p:spPr>
        <p:style>
          <a:lnRef idx="2">
            <a:schemeClr val="dk1"/>
          </a:lnRef>
          <a:fillRef idx="1">
            <a:schemeClr val="lt1"/>
          </a:fillRef>
          <a:effectRef idx="0">
            <a:schemeClr val="dk1"/>
          </a:effectRef>
          <a:fontRef idx="minor">
            <a:schemeClr val="dk1"/>
          </a:fontRef>
        </p:style>
        <p:txBody>
          <a:bodyPr wrap="square" rtlCol="0">
            <a:noAutofit/>
          </a:bodyPr>
          <a:lstStyle/>
          <a:p>
            <a:r>
              <a:rPr lang="en-GB" sz="1600" dirty="0" smtClean="0"/>
              <a:t>Explain the double pump system:</a:t>
            </a:r>
            <a:endParaRPr lang="en-GB" sz="1600" dirty="0"/>
          </a:p>
        </p:txBody>
      </p:sp>
      <p:sp>
        <p:nvSpPr>
          <p:cNvPr id="9" name="TextBox 8"/>
          <p:cNvSpPr txBox="1"/>
          <p:nvPr/>
        </p:nvSpPr>
        <p:spPr>
          <a:xfrm>
            <a:off x="4751512" y="4401108"/>
            <a:ext cx="4212976" cy="2268252"/>
          </a:xfrm>
          <a:prstGeom prst="rect">
            <a:avLst/>
          </a:prstGeom>
          <a:noFill/>
        </p:spPr>
        <p:style>
          <a:lnRef idx="2">
            <a:schemeClr val="dk1"/>
          </a:lnRef>
          <a:fillRef idx="1">
            <a:schemeClr val="lt1"/>
          </a:fillRef>
          <a:effectRef idx="0">
            <a:schemeClr val="dk1"/>
          </a:effectRef>
          <a:fontRef idx="minor">
            <a:schemeClr val="dk1"/>
          </a:fontRef>
        </p:style>
        <p:txBody>
          <a:bodyPr wrap="square" rtlCol="0">
            <a:noAutofit/>
          </a:bodyPr>
          <a:lstStyle/>
          <a:p>
            <a:r>
              <a:rPr lang="en-GB" sz="1600" dirty="0"/>
              <a:t>How is the structure of the heart related to its functions?</a:t>
            </a:r>
          </a:p>
        </p:txBody>
      </p:sp>
    </p:spTree>
    <p:extLst>
      <p:ext uri="{BB962C8B-B14F-4D97-AF65-F5344CB8AC3E}">
        <p14:creationId xmlns:p14="http://schemas.microsoft.com/office/powerpoint/2010/main" val="428020452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79512" y="2396090"/>
            <a:ext cx="4392488" cy="1332000"/>
          </a:xfrm>
          <a:prstGeom prst="rect">
            <a:avLst/>
          </a:prstGeom>
          <a:noFill/>
        </p:spPr>
        <p:style>
          <a:lnRef idx="2">
            <a:schemeClr val="dk1"/>
          </a:lnRef>
          <a:fillRef idx="1">
            <a:schemeClr val="lt1"/>
          </a:fillRef>
          <a:effectRef idx="0">
            <a:schemeClr val="dk1"/>
          </a:effectRef>
          <a:fontRef idx="minor">
            <a:schemeClr val="dk1"/>
          </a:fontRef>
        </p:style>
        <p:txBody>
          <a:bodyPr wrap="square" rtlCol="0">
            <a:noAutofit/>
          </a:bodyPr>
          <a:lstStyle/>
          <a:p>
            <a:pPr marL="1071563"/>
            <a:r>
              <a:rPr lang="en-GB" sz="1600" dirty="0" smtClean="0"/>
              <a:t>Explain diastole:</a:t>
            </a:r>
            <a:endParaRPr lang="en-GB" sz="1600" dirty="0"/>
          </a:p>
        </p:txBody>
      </p:sp>
      <p:sp>
        <p:nvSpPr>
          <p:cNvPr id="3" name="TextBox 2"/>
          <p:cNvSpPr txBox="1"/>
          <p:nvPr/>
        </p:nvSpPr>
        <p:spPr>
          <a:xfrm>
            <a:off x="4788488" y="2396090"/>
            <a:ext cx="4176000" cy="4345277"/>
          </a:xfrm>
          <a:prstGeom prst="rect">
            <a:avLst/>
          </a:prstGeom>
          <a:noFill/>
        </p:spPr>
        <p:style>
          <a:lnRef idx="2">
            <a:schemeClr val="dk1"/>
          </a:lnRef>
          <a:fillRef idx="1">
            <a:schemeClr val="lt1"/>
          </a:fillRef>
          <a:effectRef idx="0">
            <a:schemeClr val="dk1"/>
          </a:effectRef>
          <a:fontRef idx="minor">
            <a:schemeClr val="dk1"/>
          </a:fontRef>
        </p:style>
        <p:txBody>
          <a:bodyPr wrap="square" rtlCol="0">
            <a:noAutofit/>
          </a:bodyPr>
          <a:lstStyle/>
          <a:p>
            <a:r>
              <a:rPr lang="en-GB" sz="1600" dirty="0" smtClean="0"/>
              <a:t>Label the main features of the cardiac cycle:</a:t>
            </a:r>
            <a:endParaRPr lang="en-GB" sz="1600" dirty="0"/>
          </a:p>
        </p:txBody>
      </p:sp>
      <p:sp>
        <p:nvSpPr>
          <p:cNvPr id="4" name="TextBox 3"/>
          <p:cNvSpPr txBox="1"/>
          <p:nvPr/>
        </p:nvSpPr>
        <p:spPr>
          <a:xfrm>
            <a:off x="179512" y="188640"/>
            <a:ext cx="8784976"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b="1" dirty="0" smtClean="0">
                <a:latin typeface="Arial" pitchFamily="34" charset="0"/>
                <a:cs typeface="Arial" pitchFamily="34" charset="0"/>
              </a:rPr>
              <a:t>Unit 1: Chapter 5: The heart and heart disease</a:t>
            </a:r>
            <a:endParaRPr lang="en-GB" b="1" dirty="0">
              <a:latin typeface="Arial" pitchFamily="34" charset="0"/>
              <a:cs typeface="Arial" pitchFamily="34" charset="0"/>
            </a:endParaRPr>
          </a:p>
        </p:txBody>
      </p:sp>
      <p:sp>
        <p:nvSpPr>
          <p:cNvPr id="7" name="TextBox 6"/>
          <p:cNvSpPr txBox="1"/>
          <p:nvPr/>
        </p:nvSpPr>
        <p:spPr>
          <a:xfrm>
            <a:off x="179512" y="788511"/>
            <a:ext cx="5076000" cy="141577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600" dirty="0" smtClean="0"/>
              <a:t>5.2 The cardiac cycle:</a:t>
            </a:r>
          </a:p>
          <a:p>
            <a:r>
              <a:rPr lang="en-GB" sz="1400" dirty="0" smtClean="0"/>
              <a:t>What are the stages of the cardiac cycle?</a:t>
            </a:r>
          </a:p>
          <a:p>
            <a:r>
              <a:rPr lang="en-GB" sz="1400" dirty="0" smtClean="0"/>
              <a:t>How do the valves control the flow of blood through the heart?</a:t>
            </a:r>
          </a:p>
          <a:p>
            <a:r>
              <a:rPr lang="en-GB" sz="1400" dirty="0" smtClean="0"/>
              <a:t>What is myogenic stimulation of the heart?</a:t>
            </a:r>
          </a:p>
          <a:p>
            <a:r>
              <a:rPr lang="en-GB" sz="1400" dirty="0" smtClean="0"/>
              <a:t>What are the roles of the </a:t>
            </a:r>
            <a:r>
              <a:rPr lang="en-GB" sz="1400" dirty="0" err="1" smtClean="0"/>
              <a:t>sinoatrial</a:t>
            </a:r>
            <a:r>
              <a:rPr lang="en-GB" sz="1400" dirty="0" smtClean="0"/>
              <a:t> node, </a:t>
            </a:r>
            <a:r>
              <a:rPr lang="en-GB" sz="1400" dirty="0" err="1" smtClean="0"/>
              <a:t>atrioventricular</a:t>
            </a:r>
            <a:r>
              <a:rPr lang="en-GB" sz="1400" dirty="0" smtClean="0"/>
              <a:t> node and bundle of His in controlling the cardiac cycle?</a:t>
            </a:r>
          </a:p>
        </p:txBody>
      </p:sp>
      <p:sp>
        <p:nvSpPr>
          <p:cNvPr id="2" name="TextBox 1"/>
          <p:cNvSpPr txBox="1"/>
          <p:nvPr/>
        </p:nvSpPr>
        <p:spPr>
          <a:xfrm>
            <a:off x="5436096" y="788511"/>
            <a:ext cx="3528392" cy="1415772"/>
          </a:xfrm>
          <a:prstGeom prst="rect">
            <a:avLst/>
          </a:prstGeom>
        </p:spPr>
        <p:style>
          <a:lnRef idx="2">
            <a:schemeClr val="dk1"/>
          </a:lnRef>
          <a:fillRef idx="1">
            <a:schemeClr val="lt1"/>
          </a:fillRef>
          <a:effectRef idx="0">
            <a:schemeClr val="dk1"/>
          </a:effectRef>
          <a:fontRef idx="minor">
            <a:schemeClr val="dk1"/>
          </a:fontRef>
        </p:style>
        <p:txBody>
          <a:bodyPr wrap="square" rtlCol="0">
            <a:noAutofit/>
          </a:bodyPr>
          <a:lstStyle/>
          <a:p>
            <a:r>
              <a:rPr lang="en-GB" sz="1600" dirty="0" smtClean="0"/>
              <a:t>Key words: </a:t>
            </a:r>
            <a:r>
              <a:rPr lang="en-GB" sz="1400" dirty="0" smtClean="0"/>
              <a:t>atrial </a:t>
            </a:r>
            <a:r>
              <a:rPr lang="en-GB" sz="1400" dirty="0"/>
              <a:t>systole</a:t>
            </a:r>
            <a:r>
              <a:rPr lang="en-GB" sz="1400" dirty="0" smtClean="0"/>
              <a:t>; </a:t>
            </a:r>
            <a:r>
              <a:rPr lang="en-GB" sz="1400" dirty="0" err="1" smtClean="0"/>
              <a:t>atrioventricular</a:t>
            </a:r>
            <a:r>
              <a:rPr lang="en-GB" sz="1400" dirty="0" smtClean="0"/>
              <a:t> </a:t>
            </a:r>
            <a:r>
              <a:rPr lang="en-GB" sz="1400" dirty="0"/>
              <a:t>node (AVN</a:t>
            </a:r>
            <a:r>
              <a:rPr lang="en-GB" sz="1400" dirty="0" smtClean="0"/>
              <a:t>); </a:t>
            </a:r>
            <a:r>
              <a:rPr lang="en-GB" sz="1400" dirty="0" err="1"/>
              <a:t>atrioleventricular</a:t>
            </a:r>
            <a:r>
              <a:rPr lang="en-GB" sz="1400" dirty="0"/>
              <a:t> valves;</a:t>
            </a:r>
            <a:r>
              <a:rPr lang="en-GB" sz="1400" dirty="0" smtClean="0"/>
              <a:t> </a:t>
            </a:r>
            <a:r>
              <a:rPr lang="en-GB" sz="1400" dirty="0"/>
              <a:t>bundle of His</a:t>
            </a:r>
            <a:r>
              <a:rPr lang="en-GB" sz="1400" dirty="0" smtClean="0"/>
              <a:t>; cardiac </a:t>
            </a:r>
            <a:r>
              <a:rPr lang="en-GB" sz="1400" dirty="0"/>
              <a:t>cycle; </a:t>
            </a:r>
            <a:r>
              <a:rPr lang="en-GB" sz="1400" dirty="0" smtClean="0"/>
              <a:t>diastole; myogenic; </a:t>
            </a:r>
            <a:r>
              <a:rPr lang="en-GB" sz="1400" dirty="0"/>
              <a:t>pacemaker; </a:t>
            </a:r>
            <a:r>
              <a:rPr lang="en-GB" sz="1400" dirty="0" smtClean="0"/>
              <a:t>pocket </a:t>
            </a:r>
            <a:r>
              <a:rPr lang="en-GB" sz="1400" dirty="0"/>
              <a:t>valves;</a:t>
            </a:r>
            <a:r>
              <a:rPr lang="en-GB" sz="1400" dirty="0" smtClean="0"/>
              <a:t> </a:t>
            </a:r>
            <a:r>
              <a:rPr lang="en-GB" sz="1400" dirty="0"/>
              <a:t>semi-lunar valves; </a:t>
            </a:r>
            <a:r>
              <a:rPr lang="en-GB" sz="1400" dirty="0" err="1"/>
              <a:t>sinoatrial</a:t>
            </a:r>
            <a:r>
              <a:rPr lang="en-GB" sz="1400" dirty="0"/>
              <a:t> node (SAN); </a:t>
            </a:r>
            <a:r>
              <a:rPr lang="en-GB" sz="1400" dirty="0" smtClean="0"/>
              <a:t>ventricular systole; </a:t>
            </a:r>
            <a:endParaRPr lang="en-GB" sz="1600" dirty="0"/>
          </a:p>
        </p:txBody>
      </p:sp>
      <p:pic>
        <p:nvPicPr>
          <p:cNvPr id="389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080" y="2708920"/>
            <a:ext cx="3031215" cy="39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9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880" y="2420888"/>
            <a:ext cx="1048694" cy="12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91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640" y="3933056"/>
            <a:ext cx="1239016" cy="12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179512" y="3902728"/>
            <a:ext cx="4392488" cy="1332000"/>
          </a:xfrm>
          <a:prstGeom prst="rect">
            <a:avLst/>
          </a:prstGeom>
          <a:noFill/>
        </p:spPr>
        <p:style>
          <a:lnRef idx="2">
            <a:schemeClr val="dk1"/>
          </a:lnRef>
          <a:fillRef idx="1">
            <a:schemeClr val="lt1"/>
          </a:fillRef>
          <a:effectRef idx="0">
            <a:schemeClr val="dk1"/>
          </a:effectRef>
          <a:fontRef idx="minor">
            <a:schemeClr val="dk1"/>
          </a:fontRef>
        </p:style>
        <p:txBody>
          <a:bodyPr wrap="square" rtlCol="0">
            <a:noAutofit/>
          </a:bodyPr>
          <a:lstStyle/>
          <a:p>
            <a:pPr marL="1071563"/>
            <a:r>
              <a:rPr lang="en-GB" sz="1600" dirty="0" smtClean="0"/>
              <a:t>Explain atrial systole:</a:t>
            </a:r>
            <a:endParaRPr lang="en-GB" sz="1600" dirty="0"/>
          </a:p>
        </p:txBody>
      </p:sp>
      <p:pic>
        <p:nvPicPr>
          <p:cNvPr id="3891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520" y="5445224"/>
            <a:ext cx="1894532" cy="12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196159" y="5409367"/>
            <a:ext cx="4392488" cy="1332000"/>
          </a:xfrm>
          <a:prstGeom prst="rect">
            <a:avLst/>
          </a:prstGeom>
          <a:noFill/>
        </p:spPr>
        <p:style>
          <a:lnRef idx="2">
            <a:schemeClr val="dk1"/>
          </a:lnRef>
          <a:fillRef idx="1">
            <a:schemeClr val="lt1"/>
          </a:fillRef>
          <a:effectRef idx="0">
            <a:schemeClr val="dk1"/>
          </a:effectRef>
          <a:fontRef idx="minor">
            <a:schemeClr val="dk1"/>
          </a:fontRef>
        </p:style>
        <p:txBody>
          <a:bodyPr wrap="square" rtlCol="0">
            <a:noAutofit/>
          </a:bodyPr>
          <a:lstStyle/>
          <a:p>
            <a:pPr marL="1071563"/>
            <a:r>
              <a:rPr lang="en-GB" sz="1600" dirty="0" smtClean="0"/>
              <a:t>Explain ventricular systole:</a:t>
            </a:r>
            <a:endParaRPr lang="en-GB" sz="1600" dirty="0"/>
          </a:p>
        </p:txBody>
      </p:sp>
    </p:spTree>
    <p:extLst>
      <p:ext uri="{BB962C8B-B14F-4D97-AF65-F5344CB8AC3E}">
        <p14:creationId xmlns:p14="http://schemas.microsoft.com/office/powerpoint/2010/main" val="133113832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9512" y="188640"/>
            <a:ext cx="8784976"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b="1" dirty="0" smtClean="0">
                <a:latin typeface="Arial" pitchFamily="34" charset="0"/>
                <a:cs typeface="Arial" pitchFamily="34" charset="0"/>
              </a:rPr>
              <a:t>Unit 1: Chapter 5: The heart and heart disease</a:t>
            </a:r>
            <a:endParaRPr lang="en-GB" b="1" dirty="0">
              <a:latin typeface="Arial" pitchFamily="34" charset="0"/>
              <a:cs typeface="Arial" pitchFamily="34" charset="0"/>
            </a:endParaRPr>
          </a:p>
        </p:txBody>
      </p:sp>
      <p:sp>
        <p:nvSpPr>
          <p:cNvPr id="7" name="TextBox 6"/>
          <p:cNvSpPr txBox="1"/>
          <p:nvPr/>
        </p:nvSpPr>
        <p:spPr>
          <a:xfrm>
            <a:off x="179512" y="788511"/>
            <a:ext cx="5616624" cy="163121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600" dirty="0" smtClean="0"/>
              <a:t>5.3 Heart disease:</a:t>
            </a:r>
          </a:p>
          <a:p>
            <a:r>
              <a:rPr lang="en-GB" sz="1400" dirty="0" smtClean="0"/>
              <a:t>What is an atheroma?</a:t>
            </a:r>
          </a:p>
          <a:p>
            <a:r>
              <a:rPr lang="en-GB" sz="1400" dirty="0" smtClean="0"/>
              <a:t>What do thrombosis and aneurysm mean?</a:t>
            </a:r>
          </a:p>
          <a:p>
            <a:r>
              <a:rPr lang="en-GB" sz="1400" dirty="0" smtClean="0"/>
              <a:t>Why does atheroma increase the risk of thrombosis and aneurysm?</a:t>
            </a:r>
          </a:p>
          <a:p>
            <a:r>
              <a:rPr lang="en-GB" sz="1400" dirty="0" smtClean="0"/>
              <a:t>What is a myocardial infarction?</a:t>
            </a:r>
          </a:p>
          <a:p>
            <a:r>
              <a:rPr lang="en-GB" sz="1400" dirty="0" smtClean="0"/>
              <a:t>What are the factors that affect the incidence of coronary heart disease?</a:t>
            </a:r>
          </a:p>
        </p:txBody>
      </p:sp>
      <p:sp>
        <p:nvSpPr>
          <p:cNvPr id="2" name="TextBox 1"/>
          <p:cNvSpPr txBox="1"/>
          <p:nvPr/>
        </p:nvSpPr>
        <p:spPr>
          <a:xfrm>
            <a:off x="5940152" y="788510"/>
            <a:ext cx="3024336" cy="1631217"/>
          </a:xfrm>
          <a:prstGeom prst="rect">
            <a:avLst/>
          </a:prstGeom>
        </p:spPr>
        <p:style>
          <a:lnRef idx="2">
            <a:schemeClr val="dk1"/>
          </a:lnRef>
          <a:fillRef idx="1">
            <a:schemeClr val="lt1"/>
          </a:fillRef>
          <a:effectRef idx="0">
            <a:schemeClr val="dk1"/>
          </a:effectRef>
          <a:fontRef idx="minor">
            <a:schemeClr val="dk1"/>
          </a:fontRef>
        </p:style>
        <p:txBody>
          <a:bodyPr wrap="square" rtlCol="0">
            <a:noAutofit/>
          </a:bodyPr>
          <a:lstStyle/>
          <a:p>
            <a:r>
              <a:rPr lang="en-GB" sz="1600" dirty="0" smtClean="0"/>
              <a:t>Key words:</a:t>
            </a:r>
            <a:endParaRPr lang="en-GB" sz="1400" dirty="0" smtClean="0"/>
          </a:p>
          <a:p>
            <a:r>
              <a:rPr lang="en-GB" sz="1400" dirty="0"/>
              <a:t>aneurysm</a:t>
            </a:r>
            <a:r>
              <a:rPr lang="en-GB" sz="1400" dirty="0" smtClean="0"/>
              <a:t>;</a:t>
            </a:r>
            <a:r>
              <a:rPr lang="en-GB" sz="1400" dirty="0"/>
              <a:t> </a:t>
            </a:r>
            <a:r>
              <a:rPr lang="en-GB" sz="1400" dirty="0" smtClean="0"/>
              <a:t>atheroma; </a:t>
            </a:r>
            <a:r>
              <a:rPr lang="en-GB" sz="1400" dirty="0" err="1" smtClean="0"/>
              <a:t>atheromatous</a:t>
            </a:r>
            <a:r>
              <a:rPr lang="en-GB" sz="1400" dirty="0" smtClean="0"/>
              <a:t> </a:t>
            </a:r>
            <a:r>
              <a:rPr lang="en-GB" sz="1400" dirty="0"/>
              <a:t>plaque; </a:t>
            </a:r>
            <a:r>
              <a:rPr lang="en-GB" sz="1400" dirty="0" smtClean="0"/>
              <a:t>coronary arteries</a:t>
            </a:r>
            <a:r>
              <a:rPr lang="en-GB" sz="1400" dirty="0"/>
              <a:t>;</a:t>
            </a:r>
            <a:r>
              <a:rPr lang="en-GB" sz="1400" dirty="0" smtClean="0"/>
              <a:t> coronary heart disease; electrocardiogram (ECG) </a:t>
            </a:r>
            <a:r>
              <a:rPr lang="en-GB" sz="1400" dirty="0"/>
              <a:t>low-density lipoproteins (LDLs); </a:t>
            </a:r>
            <a:r>
              <a:rPr lang="en-GB" sz="1400" dirty="0" smtClean="0"/>
              <a:t>myocardial infarction; thrombosis; </a:t>
            </a:r>
            <a:endParaRPr lang="en-GB" sz="1600" dirty="0"/>
          </a:p>
        </p:txBody>
      </p:sp>
      <p:sp>
        <p:nvSpPr>
          <p:cNvPr id="6" name="Rectangle 5"/>
          <p:cNvSpPr/>
          <p:nvPr/>
        </p:nvSpPr>
        <p:spPr>
          <a:xfrm>
            <a:off x="179512" y="2636912"/>
            <a:ext cx="5616624" cy="864096"/>
          </a:xfrm>
          <a:prstGeom prst="rect">
            <a:avLst/>
          </a:prstGeom>
        </p:spPr>
        <p:style>
          <a:lnRef idx="2">
            <a:schemeClr val="dk1"/>
          </a:lnRef>
          <a:fillRef idx="1">
            <a:schemeClr val="lt1"/>
          </a:fillRef>
          <a:effectRef idx="0">
            <a:schemeClr val="dk1"/>
          </a:effectRef>
          <a:fontRef idx="minor">
            <a:schemeClr val="dk1"/>
          </a:fontRef>
        </p:style>
        <p:txBody>
          <a:bodyPr wrap="square">
            <a:noAutofit/>
          </a:bodyPr>
          <a:lstStyle/>
          <a:p>
            <a:r>
              <a:rPr lang="en-GB" sz="1600" dirty="0"/>
              <a:t>What is an atheroma?</a:t>
            </a:r>
          </a:p>
        </p:txBody>
      </p:sp>
      <p:sp>
        <p:nvSpPr>
          <p:cNvPr id="8" name="Rectangle 7"/>
          <p:cNvSpPr/>
          <p:nvPr/>
        </p:nvSpPr>
        <p:spPr>
          <a:xfrm>
            <a:off x="161696" y="3653408"/>
            <a:ext cx="5634439" cy="864096"/>
          </a:xfrm>
          <a:prstGeom prst="rect">
            <a:avLst/>
          </a:prstGeom>
        </p:spPr>
        <p:style>
          <a:lnRef idx="2">
            <a:schemeClr val="dk1"/>
          </a:lnRef>
          <a:fillRef idx="1">
            <a:schemeClr val="lt1"/>
          </a:fillRef>
          <a:effectRef idx="0">
            <a:schemeClr val="dk1"/>
          </a:effectRef>
          <a:fontRef idx="minor">
            <a:schemeClr val="dk1"/>
          </a:fontRef>
        </p:style>
        <p:txBody>
          <a:bodyPr wrap="square">
            <a:noAutofit/>
          </a:bodyPr>
          <a:lstStyle/>
          <a:p>
            <a:r>
              <a:rPr lang="en-GB" sz="1600" dirty="0"/>
              <a:t>What is </a:t>
            </a:r>
            <a:r>
              <a:rPr lang="en-GB" sz="1600" dirty="0" smtClean="0"/>
              <a:t>thrombosis?</a:t>
            </a:r>
            <a:endParaRPr lang="en-GB" sz="1600" dirty="0"/>
          </a:p>
        </p:txBody>
      </p:sp>
      <p:sp>
        <p:nvSpPr>
          <p:cNvPr id="9" name="Rectangle 8"/>
          <p:cNvSpPr/>
          <p:nvPr/>
        </p:nvSpPr>
        <p:spPr>
          <a:xfrm>
            <a:off x="154953" y="4669904"/>
            <a:ext cx="5641181" cy="864096"/>
          </a:xfrm>
          <a:prstGeom prst="rect">
            <a:avLst/>
          </a:prstGeom>
        </p:spPr>
        <p:style>
          <a:lnRef idx="2">
            <a:schemeClr val="dk1"/>
          </a:lnRef>
          <a:fillRef idx="1">
            <a:schemeClr val="lt1"/>
          </a:fillRef>
          <a:effectRef idx="0">
            <a:schemeClr val="dk1"/>
          </a:effectRef>
          <a:fontRef idx="minor">
            <a:schemeClr val="dk1"/>
          </a:fontRef>
        </p:style>
        <p:txBody>
          <a:bodyPr wrap="square">
            <a:noAutofit/>
          </a:bodyPr>
          <a:lstStyle/>
          <a:p>
            <a:r>
              <a:rPr lang="en-GB" sz="1600" dirty="0"/>
              <a:t>What is </a:t>
            </a:r>
            <a:r>
              <a:rPr lang="en-GB" sz="1600" dirty="0" smtClean="0"/>
              <a:t>an aneurysm?</a:t>
            </a:r>
            <a:endParaRPr lang="en-GB" sz="1600" dirty="0"/>
          </a:p>
        </p:txBody>
      </p:sp>
      <p:sp>
        <p:nvSpPr>
          <p:cNvPr id="10" name="Rectangle 9"/>
          <p:cNvSpPr/>
          <p:nvPr/>
        </p:nvSpPr>
        <p:spPr>
          <a:xfrm>
            <a:off x="154954" y="5733256"/>
            <a:ext cx="5641180" cy="864096"/>
          </a:xfrm>
          <a:prstGeom prst="rect">
            <a:avLst/>
          </a:prstGeom>
        </p:spPr>
        <p:style>
          <a:lnRef idx="2">
            <a:schemeClr val="dk1"/>
          </a:lnRef>
          <a:fillRef idx="1">
            <a:schemeClr val="lt1"/>
          </a:fillRef>
          <a:effectRef idx="0">
            <a:schemeClr val="dk1"/>
          </a:effectRef>
          <a:fontRef idx="minor">
            <a:schemeClr val="dk1"/>
          </a:fontRef>
        </p:style>
        <p:txBody>
          <a:bodyPr wrap="square">
            <a:noAutofit/>
          </a:bodyPr>
          <a:lstStyle/>
          <a:p>
            <a:r>
              <a:rPr lang="en-GB" sz="1600" dirty="0"/>
              <a:t>What is </a:t>
            </a:r>
            <a:r>
              <a:rPr lang="en-GB" sz="1600" dirty="0" smtClean="0"/>
              <a:t>a myocardial infarction?</a:t>
            </a:r>
            <a:endParaRPr lang="en-GB" sz="1600" dirty="0"/>
          </a:p>
        </p:txBody>
      </p:sp>
      <p:sp>
        <p:nvSpPr>
          <p:cNvPr id="11" name="Rectangle 10"/>
          <p:cNvSpPr/>
          <p:nvPr/>
        </p:nvSpPr>
        <p:spPr>
          <a:xfrm>
            <a:off x="5940152" y="2631596"/>
            <a:ext cx="3024336" cy="3965756"/>
          </a:xfrm>
          <a:prstGeom prst="rect">
            <a:avLst/>
          </a:prstGeom>
        </p:spPr>
        <p:style>
          <a:lnRef idx="2">
            <a:schemeClr val="dk1"/>
          </a:lnRef>
          <a:fillRef idx="1">
            <a:schemeClr val="lt1"/>
          </a:fillRef>
          <a:effectRef idx="0">
            <a:schemeClr val="dk1"/>
          </a:effectRef>
          <a:fontRef idx="minor">
            <a:schemeClr val="dk1"/>
          </a:fontRef>
        </p:style>
        <p:txBody>
          <a:bodyPr wrap="square">
            <a:noAutofit/>
          </a:bodyPr>
          <a:lstStyle/>
          <a:p>
            <a:r>
              <a:rPr lang="en-GB" sz="1600" dirty="0"/>
              <a:t>What are the factors that affect the incidence of coronary heart disease?</a:t>
            </a:r>
          </a:p>
        </p:txBody>
      </p:sp>
    </p:spTree>
    <p:extLst>
      <p:ext uri="{BB962C8B-B14F-4D97-AF65-F5344CB8AC3E}">
        <p14:creationId xmlns:p14="http://schemas.microsoft.com/office/powerpoint/2010/main" val="60236621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9512" y="188640"/>
            <a:ext cx="8784976"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b="1" dirty="0" smtClean="0">
                <a:latin typeface="Arial" pitchFamily="34" charset="0"/>
                <a:cs typeface="Arial" pitchFamily="34" charset="0"/>
              </a:rPr>
              <a:t>Unit 1: Chapter 5: The heart and heart disease</a:t>
            </a:r>
            <a:endParaRPr lang="en-GB" b="1" dirty="0">
              <a:latin typeface="Arial" pitchFamily="34" charset="0"/>
              <a:cs typeface="Arial" pitchFamily="34" charset="0"/>
            </a:endParaRPr>
          </a:p>
        </p:txBody>
      </p:sp>
      <p:sp>
        <p:nvSpPr>
          <p:cNvPr id="12" name="TextBox 11"/>
          <p:cNvSpPr txBox="1"/>
          <p:nvPr/>
        </p:nvSpPr>
        <p:spPr>
          <a:xfrm>
            <a:off x="179512" y="755412"/>
            <a:ext cx="8784976"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b="1" dirty="0" smtClean="0">
                <a:latin typeface="Arial" pitchFamily="34" charset="0"/>
                <a:cs typeface="Arial" pitchFamily="34" charset="0"/>
              </a:rPr>
              <a:t>Exam questions</a:t>
            </a:r>
            <a:endParaRPr lang="en-GB" b="1" dirty="0">
              <a:latin typeface="Arial" pitchFamily="34" charset="0"/>
              <a:cs typeface="Arial" pitchFamily="34" charset="0"/>
            </a:endParaRPr>
          </a:p>
        </p:txBody>
      </p:sp>
      <p:sp>
        <p:nvSpPr>
          <p:cNvPr id="3" name="Rectangle 2"/>
          <p:cNvSpPr/>
          <p:nvPr/>
        </p:nvSpPr>
        <p:spPr>
          <a:xfrm>
            <a:off x="179512" y="1268760"/>
            <a:ext cx="4392488" cy="526297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1600" dirty="0"/>
              <a:t>The diagram shows a human heart as seen from the front. The main blood </a:t>
            </a:r>
            <a:r>
              <a:rPr lang="en-US" sz="1600" dirty="0" smtClean="0"/>
              <a:t>vessels are </a:t>
            </a:r>
            <a:r>
              <a:rPr lang="en-US" sz="1600" dirty="0" err="1"/>
              <a:t>labelled</a:t>
            </a:r>
            <a:r>
              <a:rPr lang="en-US" sz="1600" dirty="0"/>
              <a:t> </a:t>
            </a:r>
            <a:r>
              <a:rPr lang="en-US" sz="1600" b="1" dirty="0"/>
              <a:t>D </a:t>
            </a:r>
            <a:r>
              <a:rPr lang="en-US" sz="1600" dirty="0"/>
              <a:t>to </a:t>
            </a:r>
            <a:r>
              <a:rPr lang="en-US" sz="1600" b="1" dirty="0"/>
              <a:t>G</a:t>
            </a:r>
            <a:r>
              <a:rPr lang="en-US" sz="1600" dirty="0"/>
              <a:t>. The arrows show the pathways taken by the electrical </a:t>
            </a:r>
            <a:r>
              <a:rPr lang="en-US" sz="1600" dirty="0" smtClean="0"/>
              <a:t>activity involved </a:t>
            </a:r>
            <a:r>
              <a:rPr lang="en-US" sz="1600" dirty="0"/>
              <a:t>in coordinating the heartbeat in the cardiac cycle</a:t>
            </a:r>
            <a:r>
              <a:rPr lang="en-US" sz="1600" dirty="0" smtClean="0"/>
              <a:t>.</a:t>
            </a:r>
          </a:p>
          <a:p>
            <a:endParaRPr lang="en-US" sz="1600" dirty="0"/>
          </a:p>
          <a:p>
            <a:endParaRPr lang="en-US" sz="1600" dirty="0" smtClean="0"/>
          </a:p>
          <a:p>
            <a:endParaRPr lang="en-US" sz="1600" dirty="0"/>
          </a:p>
          <a:p>
            <a:endParaRPr lang="en-US" sz="1600" dirty="0" smtClean="0"/>
          </a:p>
          <a:p>
            <a:endParaRPr lang="en-US" sz="1600" dirty="0"/>
          </a:p>
          <a:p>
            <a:endParaRPr lang="en-US" sz="1600" dirty="0" smtClean="0"/>
          </a:p>
          <a:p>
            <a:endParaRPr lang="en-US" sz="1600" dirty="0"/>
          </a:p>
          <a:p>
            <a:endParaRPr lang="en-US" sz="1600" dirty="0"/>
          </a:p>
          <a:p>
            <a:r>
              <a:rPr lang="en-US" sz="1600" dirty="0" smtClean="0"/>
              <a:t>Which </a:t>
            </a:r>
            <a:r>
              <a:rPr lang="en-US" sz="1600" dirty="0"/>
              <a:t>of the blood vessels, </a:t>
            </a:r>
            <a:r>
              <a:rPr lang="en-US" sz="1600" b="1" dirty="0"/>
              <a:t>D </a:t>
            </a:r>
            <a:r>
              <a:rPr lang="en-US" sz="1600" dirty="0"/>
              <a:t>to </a:t>
            </a:r>
            <a:r>
              <a:rPr lang="en-US" sz="1600" b="1" dirty="0"/>
              <a:t>G</a:t>
            </a:r>
          </a:p>
          <a:p>
            <a:r>
              <a:rPr lang="en-US" sz="1600" dirty="0" smtClean="0"/>
              <a:t>carries </a:t>
            </a:r>
            <a:r>
              <a:rPr lang="en-US" sz="1600" dirty="0"/>
              <a:t>oxygenated blood to the </a:t>
            </a:r>
            <a:r>
              <a:rPr lang="en-US" sz="1600" dirty="0" smtClean="0"/>
              <a:t>heart</a:t>
            </a:r>
          </a:p>
          <a:p>
            <a:endParaRPr lang="en-US" sz="1600" dirty="0"/>
          </a:p>
          <a:p>
            <a:pPr algn="r"/>
            <a:r>
              <a:rPr lang="en-GB" sz="1600" dirty="0"/>
              <a:t>(1 mark)</a:t>
            </a:r>
          </a:p>
          <a:p>
            <a:r>
              <a:rPr lang="en-US" sz="1600" dirty="0" smtClean="0"/>
              <a:t>carries </a:t>
            </a:r>
            <a:r>
              <a:rPr lang="en-US" sz="1600" dirty="0"/>
              <a:t>deoxygenated blood to the lungs?</a:t>
            </a:r>
          </a:p>
          <a:p>
            <a:pPr algn="r"/>
            <a:endParaRPr lang="en-GB" sz="1600" dirty="0" smtClean="0"/>
          </a:p>
          <a:p>
            <a:pPr algn="r"/>
            <a:r>
              <a:rPr lang="en-GB" sz="1600" dirty="0" smtClean="0"/>
              <a:t>(</a:t>
            </a:r>
            <a:r>
              <a:rPr lang="en-GB" sz="1600" dirty="0"/>
              <a:t>1 mark</a:t>
            </a:r>
            <a:r>
              <a:rPr lang="en-GB" sz="1600" dirty="0" smtClean="0"/>
              <a:t>)</a:t>
            </a:r>
            <a:endParaRPr lang="en-GB" sz="1600" dirty="0"/>
          </a:p>
        </p:txBody>
      </p:sp>
      <p:sp>
        <p:nvSpPr>
          <p:cNvPr id="5" name="Rectangle 4"/>
          <p:cNvSpPr/>
          <p:nvPr/>
        </p:nvSpPr>
        <p:spPr>
          <a:xfrm>
            <a:off x="4716015" y="1302690"/>
            <a:ext cx="4242457" cy="526297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1600" dirty="0"/>
              <a:t>Explain, in terms of pressure, why the semilunar valves open.</a:t>
            </a:r>
          </a:p>
          <a:p>
            <a:endParaRPr lang="en-GB" sz="1600" dirty="0" smtClean="0"/>
          </a:p>
          <a:p>
            <a:endParaRPr lang="en-GB" sz="1600" dirty="0"/>
          </a:p>
          <a:p>
            <a:endParaRPr lang="en-GB" sz="1600" dirty="0"/>
          </a:p>
          <a:p>
            <a:endParaRPr lang="en-GB" sz="1600" dirty="0"/>
          </a:p>
          <a:p>
            <a:pPr algn="r"/>
            <a:r>
              <a:rPr lang="en-GB" sz="1600" dirty="0"/>
              <a:t>(1 mark)</a:t>
            </a:r>
          </a:p>
          <a:p>
            <a:endParaRPr lang="en-US" sz="1600" dirty="0" smtClean="0"/>
          </a:p>
          <a:p>
            <a:r>
              <a:rPr lang="en-US" sz="1600" dirty="0" smtClean="0"/>
              <a:t>When </a:t>
            </a:r>
            <a:r>
              <a:rPr lang="en-US" sz="1600" dirty="0"/>
              <a:t>a wave of electrical activity reaches the AVN, there is a short delay before a new wave leaves the AVN. Explain the importance of this short delay.</a:t>
            </a:r>
          </a:p>
          <a:p>
            <a:endParaRPr lang="en-US" sz="1600" dirty="0" smtClean="0"/>
          </a:p>
          <a:p>
            <a:endParaRPr lang="en-US" sz="1600" dirty="0"/>
          </a:p>
          <a:p>
            <a:endParaRPr lang="en-US" sz="1600" dirty="0" smtClean="0"/>
          </a:p>
          <a:p>
            <a:endParaRPr lang="en-US" sz="1600" dirty="0" smtClean="0"/>
          </a:p>
          <a:p>
            <a:endParaRPr lang="en-US" sz="1600" dirty="0"/>
          </a:p>
          <a:p>
            <a:endParaRPr lang="en-US" sz="1600" dirty="0" smtClean="0"/>
          </a:p>
          <a:p>
            <a:endParaRPr lang="en-US" sz="1600" dirty="0"/>
          </a:p>
          <a:p>
            <a:endParaRPr lang="en-US" sz="1600" dirty="0"/>
          </a:p>
          <a:p>
            <a:pPr algn="r"/>
            <a:r>
              <a:rPr lang="en-GB" sz="1600" dirty="0"/>
              <a:t>(2 marks)</a:t>
            </a:r>
          </a:p>
        </p:txBody>
      </p:sp>
      <p:pic>
        <p:nvPicPr>
          <p:cNvPr id="399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2858651"/>
            <a:ext cx="2880320" cy="1794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7248965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9512" y="188640"/>
            <a:ext cx="8784976"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b="1" dirty="0" smtClean="0">
                <a:latin typeface="Arial" pitchFamily="34" charset="0"/>
                <a:cs typeface="Arial" pitchFamily="34" charset="0"/>
              </a:rPr>
              <a:t>Unit 1: Chapter 5: The heart and heart disease</a:t>
            </a:r>
            <a:endParaRPr lang="en-GB" b="1" dirty="0">
              <a:latin typeface="Arial" pitchFamily="34" charset="0"/>
              <a:cs typeface="Arial" pitchFamily="34" charset="0"/>
            </a:endParaRPr>
          </a:p>
        </p:txBody>
      </p:sp>
      <p:sp>
        <p:nvSpPr>
          <p:cNvPr id="12" name="TextBox 11"/>
          <p:cNvSpPr txBox="1"/>
          <p:nvPr/>
        </p:nvSpPr>
        <p:spPr>
          <a:xfrm>
            <a:off x="179512" y="755412"/>
            <a:ext cx="8784976"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b="1" dirty="0" smtClean="0">
                <a:latin typeface="Arial" pitchFamily="34" charset="0"/>
                <a:cs typeface="Arial" pitchFamily="34" charset="0"/>
              </a:rPr>
              <a:t>Exam questions</a:t>
            </a:r>
            <a:endParaRPr lang="en-GB" b="1" dirty="0">
              <a:latin typeface="Arial" pitchFamily="34" charset="0"/>
              <a:cs typeface="Arial" pitchFamily="34" charset="0"/>
            </a:endParaRPr>
          </a:p>
        </p:txBody>
      </p:sp>
      <p:sp>
        <p:nvSpPr>
          <p:cNvPr id="2" name="Rectangle 1"/>
          <p:cNvSpPr/>
          <p:nvPr/>
        </p:nvSpPr>
        <p:spPr>
          <a:xfrm>
            <a:off x="152310" y="1412776"/>
            <a:ext cx="4392488" cy="526297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1600" dirty="0"/>
              <a:t>The table shows the cardiac output and resting heart rate of an athlete before and after completing a training </a:t>
            </a:r>
            <a:r>
              <a:rPr lang="en-US" sz="1600" dirty="0" err="1"/>
              <a:t>programme</a:t>
            </a:r>
            <a:r>
              <a:rPr lang="en-US" sz="1600" dirty="0" smtClean="0"/>
              <a:t>.</a:t>
            </a:r>
          </a:p>
          <a:p>
            <a:endParaRPr lang="en-US" sz="1600" dirty="0"/>
          </a:p>
          <a:p>
            <a:endParaRPr lang="en-US" sz="1600" dirty="0" smtClean="0"/>
          </a:p>
          <a:p>
            <a:endParaRPr lang="en-US" sz="1600" dirty="0"/>
          </a:p>
          <a:p>
            <a:r>
              <a:rPr lang="en-US" sz="1600" dirty="0"/>
              <a:t>Calculate the athlete’s stroke volume after training. Show your working.</a:t>
            </a:r>
          </a:p>
          <a:p>
            <a:pPr algn="r"/>
            <a:endParaRPr lang="en-GB" sz="1600" dirty="0"/>
          </a:p>
          <a:p>
            <a:pPr algn="r"/>
            <a:endParaRPr lang="en-GB" sz="1600" dirty="0" smtClean="0"/>
          </a:p>
          <a:p>
            <a:pPr algn="r"/>
            <a:endParaRPr lang="en-GB" sz="1600" dirty="0"/>
          </a:p>
          <a:p>
            <a:pPr algn="r"/>
            <a:r>
              <a:rPr lang="en-GB" sz="1600" dirty="0"/>
              <a:t>cm3</a:t>
            </a:r>
          </a:p>
          <a:p>
            <a:pPr algn="r"/>
            <a:r>
              <a:rPr lang="en-GB" sz="1600" dirty="0"/>
              <a:t>(2 marks)</a:t>
            </a:r>
          </a:p>
          <a:p>
            <a:r>
              <a:rPr lang="en-US" sz="1600" dirty="0" smtClean="0"/>
              <a:t>Use </a:t>
            </a:r>
            <a:r>
              <a:rPr lang="en-US" sz="1600" dirty="0"/>
              <a:t>information from the table to explain how training has caused the resting </a:t>
            </a:r>
            <a:r>
              <a:rPr lang="en-US" sz="1600" dirty="0" smtClean="0"/>
              <a:t>heart rate </a:t>
            </a:r>
            <a:r>
              <a:rPr lang="en-US" sz="1600" dirty="0"/>
              <a:t>of this athlete to be lower.</a:t>
            </a:r>
          </a:p>
          <a:p>
            <a:endParaRPr lang="en-GB" sz="1600" i="1" dirty="0" smtClean="0"/>
          </a:p>
          <a:p>
            <a:endParaRPr lang="en-GB" sz="1600" i="1" dirty="0"/>
          </a:p>
          <a:p>
            <a:endParaRPr lang="en-GB" sz="1600" i="1" dirty="0" smtClean="0"/>
          </a:p>
          <a:p>
            <a:endParaRPr lang="en-GB" sz="1600" i="1" dirty="0" smtClean="0"/>
          </a:p>
          <a:p>
            <a:pPr algn="r"/>
            <a:r>
              <a:rPr lang="en-GB" sz="1600" dirty="0" smtClean="0"/>
              <a:t>(</a:t>
            </a:r>
            <a:r>
              <a:rPr lang="en-GB" sz="1600" dirty="0"/>
              <a:t>2 marks)</a:t>
            </a:r>
          </a:p>
        </p:txBody>
      </p:sp>
      <p:pic>
        <p:nvPicPr>
          <p:cNvPr id="409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036" y="2204864"/>
            <a:ext cx="4219947" cy="7048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4788024" y="1412776"/>
            <a:ext cx="4176464" cy="526297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1600" dirty="0"/>
              <a:t>Atheroma formation increases a person’s risk of dying.</a:t>
            </a:r>
          </a:p>
          <a:p>
            <a:r>
              <a:rPr lang="en-GB" sz="1600" dirty="0"/>
              <a:t>Explain how</a:t>
            </a:r>
            <a:r>
              <a:rPr lang="en-GB" sz="1600" dirty="0" smtClean="0"/>
              <a:t>.</a:t>
            </a:r>
          </a:p>
          <a:p>
            <a:endParaRPr lang="en-GB" sz="1600" dirty="0"/>
          </a:p>
          <a:p>
            <a:endParaRPr lang="en-GB" sz="1600" dirty="0" smtClean="0"/>
          </a:p>
          <a:p>
            <a:endParaRPr lang="en-GB" sz="1600" dirty="0"/>
          </a:p>
          <a:p>
            <a:endParaRPr lang="en-GB" sz="1600" dirty="0" smtClean="0"/>
          </a:p>
          <a:p>
            <a:endParaRPr lang="en-GB" sz="1600" dirty="0"/>
          </a:p>
          <a:p>
            <a:endParaRPr lang="en-GB" sz="1600" dirty="0" smtClean="0"/>
          </a:p>
          <a:p>
            <a:endParaRPr lang="en-GB" sz="1600" dirty="0"/>
          </a:p>
          <a:p>
            <a:endParaRPr lang="en-GB" sz="1600" dirty="0" smtClean="0"/>
          </a:p>
          <a:p>
            <a:endParaRPr lang="en-GB" sz="1600" dirty="0"/>
          </a:p>
          <a:p>
            <a:endParaRPr lang="en-GB" sz="1600" dirty="0" smtClean="0"/>
          </a:p>
          <a:p>
            <a:endParaRPr lang="en-GB" sz="1600" dirty="0"/>
          </a:p>
          <a:p>
            <a:endParaRPr lang="en-GB" sz="1600" dirty="0" smtClean="0"/>
          </a:p>
          <a:p>
            <a:endParaRPr lang="en-GB" sz="1600" dirty="0"/>
          </a:p>
          <a:p>
            <a:endParaRPr lang="en-GB" sz="1600" dirty="0" smtClean="0"/>
          </a:p>
          <a:p>
            <a:endParaRPr lang="en-GB" sz="1600" dirty="0"/>
          </a:p>
          <a:p>
            <a:endParaRPr lang="en-GB" sz="1600" dirty="0" smtClean="0"/>
          </a:p>
          <a:p>
            <a:endParaRPr lang="en-GB" sz="1600" dirty="0"/>
          </a:p>
          <a:p>
            <a:pPr algn="r"/>
            <a:r>
              <a:rPr lang="en-GB" sz="1600" dirty="0" smtClean="0"/>
              <a:t>(</a:t>
            </a:r>
            <a:r>
              <a:rPr lang="en-GB" sz="1600" dirty="0"/>
              <a:t>5 marks)</a:t>
            </a:r>
          </a:p>
        </p:txBody>
      </p:sp>
    </p:spTree>
    <p:extLst>
      <p:ext uri="{BB962C8B-B14F-4D97-AF65-F5344CB8AC3E}">
        <p14:creationId xmlns:p14="http://schemas.microsoft.com/office/powerpoint/2010/main" val="279119243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9512" y="188640"/>
            <a:ext cx="8784976"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b="1" dirty="0" smtClean="0">
                <a:latin typeface="Arial" pitchFamily="34" charset="0"/>
                <a:cs typeface="Arial" pitchFamily="34" charset="0"/>
              </a:rPr>
              <a:t>Unit 1: Chapter 5: The heart and heart disease</a:t>
            </a:r>
            <a:endParaRPr lang="en-GB" b="1" dirty="0">
              <a:latin typeface="Arial" pitchFamily="34" charset="0"/>
              <a:cs typeface="Arial" pitchFamily="34" charset="0"/>
            </a:endParaRPr>
          </a:p>
        </p:txBody>
      </p:sp>
      <p:sp>
        <p:nvSpPr>
          <p:cNvPr id="12" name="TextBox 11"/>
          <p:cNvSpPr txBox="1"/>
          <p:nvPr/>
        </p:nvSpPr>
        <p:spPr>
          <a:xfrm>
            <a:off x="179512" y="755412"/>
            <a:ext cx="8784976"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b="1" dirty="0" smtClean="0">
                <a:latin typeface="Arial" pitchFamily="34" charset="0"/>
                <a:cs typeface="Arial" pitchFamily="34" charset="0"/>
              </a:rPr>
              <a:t>Exam questions</a:t>
            </a:r>
            <a:endParaRPr lang="en-GB" b="1" dirty="0">
              <a:latin typeface="Arial" pitchFamily="34" charset="0"/>
              <a:cs typeface="Arial" pitchFamily="34" charset="0"/>
            </a:endParaRPr>
          </a:p>
        </p:txBody>
      </p:sp>
      <p:sp>
        <p:nvSpPr>
          <p:cNvPr id="3" name="Rectangle 2"/>
          <p:cNvSpPr/>
          <p:nvPr/>
        </p:nvSpPr>
        <p:spPr>
          <a:xfrm>
            <a:off x="179512" y="1340768"/>
            <a:ext cx="4392488" cy="526297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1600" dirty="0"/>
              <a:t>The table shows pressure changes in the left side of the heart during one cardiac</a:t>
            </a:r>
          </a:p>
          <a:p>
            <a:r>
              <a:rPr lang="en-GB" sz="1600" dirty="0"/>
              <a:t>cycle</a:t>
            </a:r>
            <a:r>
              <a:rPr lang="en-GB" sz="1600" dirty="0" smtClean="0"/>
              <a:t>.</a:t>
            </a:r>
          </a:p>
          <a:p>
            <a:endParaRPr lang="en-GB" sz="1600" dirty="0"/>
          </a:p>
          <a:p>
            <a:endParaRPr lang="en-GB" sz="1600" dirty="0" smtClean="0"/>
          </a:p>
          <a:p>
            <a:endParaRPr lang="en-GB" sz="1600" dirty="0"/>
          </a:p>
          <a:p>
            <a:endParaRPr lang="en-GB" sz="1600" dirty="0" smtClean="0"/>
          </a:p>
          <a:p>
            <a:endParaRPr lang="en-GB" sz="1600" dirty="0"/>
          </a:p>
          <a:p>
            <a:endParaRPr lang="en-GB" sz="1600" dirty="0" smtClean="0"/>
          </a:p>
          <a:p>
            <a:endParaRPr lang="en-GB" sz="1600" dirty="0"/>
          </a:p>
          <a:p>
            <a:endParaRPr lang="en-GB" sz="1600" dirty="0"/>
          </a:p>
          <a:p>
            <a:r>
              <a:rPr lang="en-US" sz="1600" dirty="0" smtClean="0"/>
              <a:t>Between </a:t>
            </a:r>
            <a:r>
              <a:rPr lang="en-US" sz="1600" dirty="0"/>
              <a:t>which times is the valve between the atrium and the ventricle closed?</a:t>
            </a:r>
          </a:p>
          <a:p>
            <a:r>
              <a:rPr lang="en-GB" sz="1600" dirty="0"/>
              <a:t>Explain your answer.</a:t>
            </a:r>
          </a:p>
          <a:p>
            <a:r>
              <a:rPr lang="en-GB" sz="1600" dirty="0"/>
              <a:t>Times </a:t>
            </a:r>
            <a:r>
              <a:rPr lang="en-GB" sz="1600" dirty="0" smtClean="0"/>
              <a:t>……………… </a:t>
            </a:r>
            <a:r>
              <a:rPr lang="en-GB" sz="1600" dirty="0"/>
              <a:t>s and </a:t>
            </a:r>
            <a:r>
              <a:rPr lang="en-GB" sz="1600" dirty="0" smtClean="0"/>
              <a:t>………………… </a:t>
            </a:r>
            <a:r>
              <a:rPr lang="en-GB" sz="1600" dirty="0"/>
              <a:t>s</a:t>
            </a:r>
          </a:p>
          <a:p>
            <a:r>
              <a:rPr lang="en-GB" sz="1600" dirty="0"/>
              <a:t>Explanation </a:t>
            </a:r>
            <a:endParaRPr lang="en-GB" sz="1600" dirty="0" smtClean="0"/>
          </a:p>
          <a:p>
            <a:endParaRPr lang="en-GB" sz="1600" i="1" dirty="0" smtClean="0"/>
          </a:p>
          <a:p>
            <a:endParaRPr lang="en-GB" sz="1600" i="1" dirty="0"/>
          </a:p>
          <a:p>
            <a:endParaRPr lang="en-GB" sz="1600" i="1" dirty="0" smtClean="0"/>
          </a:p>
          <a:p>
            <a:endParaRPr lang="en-GB" sz="1600" i="1" dirty="0"/>
          </a:p>
          <a:p>
            <a:pPr algn="r"/>
            <a:r>
              <a:rPr lang="en-GB" sz="1600" dirty="0" smtClean="0"/>
              <a:t>(</a:t>
            </a:r>
            <a:r>
              <a:rPr lang="en-GB" sz="1600" dirty="0"/>
              <a:t>2 marks</a:t>
            </a:r>
            <a:r>
              <a:rPr lang="en-GB" sz="1600" dirty="0" smtClean="0"/>
              <a:t>)</a:t>
            </a:r>
            <a:endParaRPr lang="en-GB" sz="1600" dirty="0"/>
          </a:p>
        </p:txBody>
      </p:sp>
      <p:sp>
        <p:nvSpPr>
          <p:cNvPr id="6" name="Rectangle 5"/>
          <p:cNvSpPr/>
          <p:nvPr/>
        </p:nvSpPr>
        <p:spPr>
          <a:xfrm>
            <a:off x="4716016" y="1353785"/>
            <a:ext cx="4248472" cy="526297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1600" dirty="0" smtClean="0"/>
              <a:t>The </a:t>
            </a:r>
            <a:r>
              <a:rPr lang="en-US" sz="1600" dirty="0"/>
              <a:t>maximum pressure in the ventricle is much higher than that in the atrium.</a:t>
            </a:r>
          </a:p>
          <a:p>
            <a:r>
              <a:rPr lang="en-GB" sz="1600" dirty="0"/>
              <a:t>Explain what causes this.</a:t>
            </a:r>
          </a:p>
          <a:p>
            <a:endParaRPr lang="en-GB" sz="1600" i="1" dirty="0" smtClean="0"/>
          </a:p>
          <a:p>
            <a:endParaRPr lang="en-GB" sz="1600" i="1" dirty="0"/>
          </a:p>
          <a:p>
            <a:endParaRPr lang="en-GB" sz="1600" i="1" dirty="0" smtClean="0"/>
          </a:p>
          <a:p>
            <a:endParaRPr lang="en-GB" sz="1600" i="1" dirty="0" smtClean="0"/>
          </a:p>
          <a:p>
            <a:endParaRPr lang="en-GB" sz="1600" i="1" dirty="0"/>
          </a:p>
          <a:p>
            <a:endParaRPr lang="en-GB" sz="1600" i="1" dirty="0" smtClean="0"/>
          </a:p>
          <a:p>
            <a:endParaRPr lang="en-GB" sz="1600" i="1" dirty="0"/>
          </a:p>
          <a:p>
            <a:pPr algn="r"/>
            <a:r>
              <a:rPr lang="en-GB" sz="1600" dirty="0" smtClean="0"/>
              <a:t>(</a:t>
            </a:r>
            <a:r>
              <a:rPr lang="en-GB" sz="1600" dirty="0"/>
              <a:t>2 marks)</a:t>
            </a:r>
          </a:p>
          <a:p>
            <a:r>
              <a:rPr lang="en-US" sz="1600" dirty="0" smtClean="0"/>
              <a:t>Use </a:t>
            </a:r>
            <a:r>
              <a:rPr lang="en-US" sz="1600" dirty="0"/>
              <a:t>the information in the table to calculate the heart rate in beats per minute</a:t>
            </a:r>
            <a:r>
              <a:rPr lang="en-US" sz="1600" dirty="0" smtClean="0"/>
              <a:t>.</a:t>
            </a:r>
          </a:p>
          <a:p>
            <a:endParaRPr lang="en-US" sz="1600" dirty="0"/>
          </a:p>
          <a:p>
            <a:endParaRPr lang="en-US" sz="1600" dirty="0" smtClean="0"/>
          </a:p>
          <a:p>
            <a:endParaRPr lang="en-US" sz="1600" dirty="0" smtClean="0"/>
          </a:p>
          <a:p>
            <a:endParaRPr lang="en-US" sz="1600" dirty="0"/>
          </a:p>
          <a:p>
            <a:endParaRPr lang="en-US" sz="1600" dirty="0" smtClean="0"/>
          </a:p>
          <a:p>
            <a:endParaRPr lang="en-US" sz="1600" dirty="0"/>
          </a:p>
          <a:p>
            <a:r>
              <a:rPr lang="en-GB" sz="1600" dirty="0"/>
              <a:t>Answer .............................. beats per minute</a:t>
            </a:r>
          </a:p>
          <a:p>
            <a:pPr algn="r"/>
            <a:r>
              <a:rPr lang="en-GB" sz="1600" dirty="0"/>
              <a:t>(1 mark)</a:t>
            </a:r>
          </a:p>
        </p:txBody>
      </p:sp>
      <p:pic>
        <p:nvPicPr>
          <p:cNvPr id="419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9855" y="2061064"/>
            <a:ext cx="2932065" cy="194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7325550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9512" y="188640"/>
            <a:ext cx="8784976"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b="1" dirty="0" smtClean="0">
                <a:latin typeface="Arial" pitchFamily="34" charset="0"/>
                <a:cs typeface="Arial" pitchFamily="34" charset="0"/>
              </a:rPr>
              <a:t>Unit 1: Chapter 6: Immunity</a:t>
            </a:r>
            <a:endParaRPr lang="en-GB" b="1" dirty="0">
              <a:latin typeface="Arial" pitchFamily="34" charset="0"/>
              <a:cs typeface="Arial" pitchFamily="34" charset="0"/>
            </a:endParaRPr>
          </a:p>
        </p:txBody>
      </p:sp>
      <p:sp>
        <p:nvSpPr>
          <p:cNvPr id="7" name="TextBox 6"/>
          <p:cNvSpPr txBox="1"/>
          <p:nvPr/>
        </p:nvSpPr>
        <p:spPr>
          <a:xfrm>
            <a:off x="179512" y="788511"/>
            <a:ext cx="5436000" cy="98488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600" dirty="0" smtClean="0"/>
              <a:t>6,1 Defence mechanisms:</a:t>
            </a:r>
          </a:p>
          <a:p>
            <a:r>
              <a:rPr lang="en-GB" sz="1400" dirty="0" smtClean="0"/>
              <a:t>What are the main defence mechanisms of the body?</a:t>
            </a:r>
          </a:p>
          <a:p>
            <a:r>
              <a:rPr lang="en-GB" sz="1400" dirty="0" smtClean="0"/>
              <a:t>How does the body distinguish between its own cells and foreign ones?</a:t>
            </a:r>
          </a:p>
        </p:txBody>
      </p:sp>
      <p:sp>
        <p:nvSpPr>
          <p:cNvPr id="2" name="TextBox 1"/>
          <p:cNvSpPr txBox="1"/>
          <p:nvPr/>
        </p:nvSpPr>
        <p:spPr>
          <a:xfrm>
            <a:off x="5796136" y="788510"/>
            <a:ext cx="3168352" cy="984886"/>
          </a:xfrm>
          <a:prstGeom prst="rect">
            <a:avLst/>
          </a:prstGeom>
        </p:spPr>
        <p:style>
          <a:lnRef idx="2">
            <a:schemeClr val="dk1"/>
          </a:lnRef>
          <a:fillRef idx="1">
            <a:schemeClr val="lt1"/>
          </a:fillRef>
          <a:effectRef idx="0">
            <a:schemeClr val="dk1"/>
          </a:effectRef>
          <a:fontRef idx="minor">
            <a:schemeClr val="dk1"/>
          </a:fontRef>
        </p:style>
        <p:txBody>
          <a:bodyPr wrap="square" rtlCol="0">
            <a:noAutofit/>
          </a:bodyPr>
          <a:lstStyle/>
          <a:p>
            <a:r>
              <a:rPr lang="en-GB" sz="1600" dirty="0" smtClean="0"/>
              <a:t>Key words:</a:t>
            </a:r>
            <a:endParaRPr lang="en-GB" sz="1400" dirty="0" smtClean="0"/>
          </a:p>
          <a:p>
            <a:r>
              <a:rPr lang="en-GB" sz="1400" dirty="0"/>
              <a:t>immunity</a:t>
            </a:r>
            <a:r>
              <a:rPr lang="en-GB" sz="1400" dirty="0" smtClean="0"/>
              <a:t>;</a:t>
            </a:r>
            <a:r>
              <a:rPr lang="en-GB" sz="1400" dirty="0"/>
              <a:t> lymphocyte</a:t>
            </a:r>
            <a:r>
              <a:rPr lang="en-GB" sz="1400" dirty="0" smtClean="0"/>
              <a:t>; pathogen; </a:t>
            </a:r>
            <a:endParaRPr lang="en-GB" sz="1600" dirty="0"/>
          </a:p>
        </p:txBody>
      </p:sp>
      <p:sp>
        <p:nvSpPr>
          <p:cNvPr id="8" name="TextBox 7"/>
          <p:cNvSpPr txBox="1"/>
          <p:nvPr/>
        </p:nvSpPr>
        <p:spPr>
          <a:xfrm>
            <a:off x="179512" y="1916832"/>
            <a:ext cx="8784976" cy="1440160"/>
          </a:xfrm>
          <a:prstGeom prst="rect">
            <a:avLst/>
          </a:prstGeom>
        </p:spPr>
        <p:style>
          <a:lnRef idx="2">
            <a:schemeClr val="dk1"/>
          </a:lnRef>
          <a:fillRef idx="1">
            <a:schemeClr val="lt1"/>
          </a:fillRef>
          <a:effectRef idx="0">
            <a:schemeClr val="dk1"/>
          </a:effectRef>
          <a:fontRef idx="minor">
            <a:schemeClr val="dk1"/>
          </a:fontRef>
        </p:style>
        <p:txBody>
          <a:bodyPr wrap="square" rtlCol="0">
            <a:noAutofit/>
          </a:bodyPr>
          <a:lstStyle/>
          <a:p>
            <a:r>
              <a:rPr lang="en-GB" dirty="0" smtClean="0"/>
              <a:t>What is non-specific immunity?</a:t>
            </a:r>
            <a:endParaRPr lang="en-GB" dirty="0"/>
          </a:p>
        </p:txBody>
      </p:sp>
      <p:sp>
        <p:nvSpPr>
          <p:cNvPr id="9" name="TextBox 8"/>
          <p:cNvSpPr txBox="1"/>
          <p:nvPr/>
        </p:nvSpPr>
        <p:spPr>
          <a:xfrm>
            <a:off x="179512" y="3573016"/>
            <a:ext cx="8784976" cy="1440000"/>
          </a:xfrm>
          <a:prstGeom prst="rect">
            <a:avLst/>
          </a:prstGeom>
        </p:spPr>
        <p:style>
          <a:lnRef idx="2">
            <a:schemeClr val="dk1"/>
          </a:lnRef>
          <a:fillRef idx="1">
            <a:schemeClr val="lt1"/>
          </a:fillRef>
          <a:effectRef idx="0">
            <a:schemeClr val="dk1"/>
          </a:effectRef>
          <a:fontRef idx="minor">
            <a:schemeClr val="dk1"/>
          </a:fontRef>
        </p:style>
        <p:txBody>
          <a:bodyPr wrap="square" rtlCol="0">
            <a:noAutofit/>
          </a:bodyPr>
          <a:lstStyle/>
          <a:p>
            <a:r>
              <a:rPr lang="en-GB" dirty="0" smtClean="0"/>
              <a:t>What is specific immunity?</a:t>
            </a:r>
            <a:endParaRPr lang="en-GB" dirty="0"/>
          </a:p>
        </p:txBody>
      </p:sp>
      <p:sp>
        <p:nvSpPr>
          <p:cNvPr id="10" name="TextBox 9"/>
          <p:cNvSpPr txBox="1"/>
          <p:nvPr/>
        </p:nvSpPr>
        <p:spPr>
          <a:xfrm>
            <a:off x="179512" y="5229360"/>
            <a:ext cx="8784976" cy="1440000"/>
          </a:xfrm>
          <a:prstGeom prst="rect">
            <a:avLst/>
          </a:prstGeom>
        </p:spPr>
        <p:style>
          <a:lnRef idx="2">
            <a:schemeClr val="dk1"/>
          </a:lnRef>
          <a:fillRef idx="1">
            <a:schemeClr val="lt1"/>
          </a:fillRef>
          <a:effectRef idx="0">
            <a:schemeClr val="dk1"/>
          </a:effectRef>
          <a:fontRef idx="minor">
            <a:schemeClr val="dk1"/>
          </a:fontRef>
        </p:style>
        <p:txBody>
          <a:bodyPr wrap="square" rtlCol="0">
            <a:noAutofit/>
          </a:bodyPr>
          <a:lstStyle/>
          <a:p>
            <a:r>
              <a:rPr lang="en-GB" dirty="0"/>
              <a:t>How does the body distinguish between its own cells and foreign ones?</a:t>
            </a:r>
          </a:p>
        </p:txBody>
      </p:sp>
    </p:spTree>
    <p:extLst>
      <p:ext uri="{BB962C8B-B14F-4D97-AF65-F5344CB8AC3E}">
        <p14:creationId xmlns:p14="http://schemas.microsoft.com/office/powerpoint/2010/main" val="4085449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188640"/>
            <a:ext cx="8784976"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b="1" dirty="0" smtClean="0">
                <a:latin typeface="Arial" pitchFamily="34" charset="0"/>
                <a:cs typeface="Arial" pitchFamily="34" charset="0"/>
              </a:rPr>
              <a:t>Unit 1: Chapter 1: Causes of Disease</a:t>
            </a:r>
            <a:endParaRPr lang="en-GB" b="1" dirty="0">
              <a:latin typeface="Arial" pitchFamily="34" charset="0"/>
              <a:cs typeface="Arial" pitchFamily="34" charset="0"/>
            </a:endParaRPr>
          </a:p>
        </p:txBody>
      </p:sp>
      <p:sp>
        <p:nvSpPr>
          <p:cNvPr id="3" name="TextBox 2"/>
          <p:cNvSpPr txBox="1"/>
          <p:nvPr/>
        </p:nvSpPr>
        <p:spPr>
          <a:xfrm>
            <a:off x="179512" y="755412"/>
            <a:ext cx="8784976"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b="1" dirty="0" smtClean="0">
                <a:latin typeface="Arial" pitchFamily="34" charset="0"/>
                <a:cs typeface="Arial" pitchFamily="34" charset="0"/>
              </a:rPr>
              <a:t>Exam questions</a:t>
            </a:r>
            <a:endParaRPr lang="en-GB" b="1" dirty="0">
              <a:latin typeface="Arial" pitchFamily="34" charset="0"/>
              <a:cs typeface="Arial" pitchFamily="34" charset="0"/>
            </a:endParaRPr>
          </a:p>
        </p:txBody>
      </p:sp>
      <p:sp>
        <p:nvSpPr>
          <p:cNvPr id="5" name="TextBox 4"/>
          <p:cNvSpPr txBox="1"/>
          <p:nvPr/>
        </p:nvSpPr>
        <p:spPr>
          <a:xfrm>
            <a:off x="179512" y="1340768"/>
            <a:ext cx="4248472" cy="83099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600" dirty="0" smtClean="0"/>
              <a:t>Other than bacteria name one pathogen:</a:t>
            </a:r>
          </a:p>
          <a:p>
            <a:pPr algn="r"/>
            <a:endParaRPr lang="en-GB" sz="1600" dirty="0" smtClean="0"/>
          </a:p>
          <a:p>
            <a:pPr algn="r"/>
            <a:r>
              <a:rPr lang="en-GB" sz="1600" dirty="0" smtClean="0"/>
              <a:t>(1 mark)</a:t>
            </a:r>
            <a:endParaRPr lang="en-GB" sz="1600" dirty="0"/>
          </a:p>
        </p:txBody>
      </p:sp>
      <p:sp>
        <p:nvSpPr>
          <p:cNvPr id="6" name="TextBox 5"/>
          <p:cNvSpPr txBox="1"/>
          <p:nvPr/>
        </p:nvSpPr>
        <p:spPr>
          <a:xfrm>
            <a:off x="179512" y="2276872"/>
            <a:ext cx="4248472" cy="132343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600" dirty="0" smtClean="0"/>
              <a:t>Give two ways in which a pathogen may cause disease:</a:t>
            </a:r>
          </a:p>
          <a:p>
            <a:pPr algn="just"/>
            <a:r>
              <a:rPr lang="en-GB" sz="1600" dirty="0" smtClean="0"/>
              <a:t>1)</a:t>
            </a:r>
          </a:p>
          <a:p>
            <a:pPr algn="just"/>
            <a:r>
              <a:rPr lang="en-GB" sz="1600" dirty="0" smtClean="0"/>
              <a:t>2)</a:t>
            </a:r>
          </a:p>
          <a:p>
            <a:pPr algn="r"/>
            <a:r>
              <a:rPr lang="en-GB" sz="1600" dirty="0" smtClean="0"/>
              <a:t> (2 marks)</a:t>
            </a:r>
            <a:endParaRPr lang="en-GB" sz="1600" dirty="0"/>
          </a:p>
        </p:txBody>
      </p:sp>
      <p:sp>
        <p:nvSpPr>
          <p:cNvPr id="7" name="Rectangle 6"/>
          <p:cNvSpPr/>
          <p:nvPr/>
        </p:nvSpPr>
        <p:spPr>
          <a:xfrm>
            <a:off x="179512" y="3689737"/>
            <a:ext cx="4248472" cy="132343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1600" dirty="0"/>
              <a:t>Scientists who investigate disease may look at risk factors. What is a risk factor</a:t>
            </a:r>
            <a:r>
              <a:rPr lang="en-US" sz="1600" dirty="0" smtClean="0"/>
              <a:t>?</a:t>
            </a:r>
          </a:p>
          <a:p>
            <a:endParaRPr lang="en-US" sz="1600" dirty="0" smtClean="0"/>
          </a:p>
          <a:p>
            <a:endParaRPr lang="en-US" sz="1600" dirty="0" smtClean="0"/>
          </a:p>
          <a:p>
            <a:pPr algn="r"/>
            <a:r>
              <a:rPr lang="en-US" sz="1600" dirty="0" smtClean="0"/>
              <a:t>(1 mark)</a:t>
            </a:r>
            <a:endParaRPr lang="en-GB" sz="1600" dirty="0"/>
          </a:p>
        </p:txBody>
      </p:sp>
      <p:sp>
        <p:nvSpPr>
          <p:cNvPr id="8" name="Rectangle 7"/>
          <p:cNvSpPr/>
          <p:nvPr/>
        </p:nvSpPr>
        <p:spPr>
          <a:xfrm>
            <a:off x="4536488" y="1340768"/>
            <a:ext cx="4428000" cy="378565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1500" dirty="0" smtClean="0"/>
              <a:t>Several diseases are caused by inhaling asbestos </a:t>
            </a:r>
            <a:r>
              <a:rPr lang="en-US" sz="1500" dirty="0" err="1" smtClean="0"/>
              <a:t>fibres</a:t>
            </a:r>
            <a:r>
              <a:rPr lang="en-US" sz="1500" dirty="0" smtClean="0"/>
              <a:t>. Most of these diseases result from the build up of these tiny asbestos </a:t>
            </a:r>
            <a:r>
              <a:rPr lang="en-US" sz="1500" dirty="0" err="1" smtClean="0"/>
              <a:t>fibres</a:t>
            </a:r>
            <a:r>
              <a:rPr lang="en-US" sz="1500" dirty="0" smtClean="0"/>
              <a:t> in the lungs.</a:t>
            </a:r>
          </a:p>
          <a:p>
            <a:r>
              <a:rPr lang="en-US" sz="1500" dirty="0" smtClean="0"/>
              <a:t>One of these diseases is asbestosis. The asbestos </a:t>
            </a:r>
            <a:r>
              <a:rPr lang="en-US" sz="1500" dirty="0" err="1" smtClean="0"/>
              <a:t>fibres</a:t>
            </a:r>
            <a:r>
              <a:rPr lang="en-US" sz="1500" dirty="0" smtClean="0"/>
              <a:t> are very small and enter the bronchioles and alveoli. They cause the destruction of phagocytes and the surrounding lung tissue becomes scarred and fibrous. The fibrous tissue reduces the elasticity of the lungs and causes the alveolar walls to thicken. One of the main symptoms of asbestosis is  shortness of breath caused by reduced gas exchange.</a:t>
            </a:r>
          </a:p>
          <a:p>
            <a:r>
              <a:rPr lang="en-US" sz="1500" dirty="0" smtClean="0"/>
              <a:t>People with asbestosis are at a greater risk of developing lung cancer. The time between exposure to asbestos and the occurrence of lung cancer is 20–30 years.</a:t>
            </a:r>
            <a:endParaRPr lang="en-GB" sz="1500" dirty="0"/>
          </a:p>
        </p:txBody>
      </p:sp>
      <p:sp>
        <p:nvSpPr>
          <p:cNvPr id="9" name="Rectangle 8"/>
          <p:cNvSpPr/>
          <p:nvPr/>
        </p:nvSpPr>
        <p:spPr>
          <a:xfrm>
            <a:off x="179512" y="5085184"/>
            <a:ext cx="4248472" cy="156966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1600" dirty="0"/>
              <a:t>Doctors did not make the link between exposure to asbestos and an increased</a:t>
            </a:r>
          </a:p>
          <a:p>
            <a:r>
              <a:rPr lang="en-US" sz="1600" dirty="0"/>
              <a:t>risk of developing lung cancer for many years. Use information in the passage</a:t>
            </a:r>
          </a:p>
          <a:p>
            <a:r>
              <a:rPr lang="en-GB" sz="1600" dirty="0"/>
              <a:t>to explain why</a:t>
            </a:r>
            <a:r>
              <a:rPr lang="en-GB" sz="1600" dirty="0" smtClean="0"/>
              <a:t>.</a:t>
            </a:r>
          </a:p>
          <a:p>
            <a:pPr algn="r"/>
            <a:r>
              <a:rPr lang="en-GB" sz="1600" dirty="0" smtClean="0"/>
              <a:t>(1 mark)</a:t>
            </a:r>
            <a:endParaRPr lang="en-GB" sz="1600" dirty="0"/>
          </a:p>
        </p:txBody>
      </p:sp>
      <p:sp>
        <p:nvSpPr>
          <p:cNvPr id="11" name="TextBox 10"/>
          <p:cNvSpPr txBox="1"/>
          <p:nvPr/>
        </p:nvSpPr>
        <p:spPr>
          <a:xfrm>
            <a:off x="4536488" y="5229200"/>
            <a:ext cx="4433134" cy="1425644"/>
          </a:xfrm>
          <a:prstGeom prst="rect">
            <a:avLst/>
          </a:prstGeom>
        </p:spPr>
        <p:style>
          <a:lnRef idx="2">
            <a:schemeClr val="dk1"/>
          </a:lnRef>
          <a:fillRef idx="1">
            <a:schemeClr val="lt1"/>
          </a:fillRef>
          <a:effectRef idx="0">
            <a:schemeClr val="dk1"/>
          </a:effectRef>
          <a:fontRef idx="minor">
            <a:schemeClr val="dk1"/>
          </a:fontRef>
        </p:style>
        <p:txBody>
          <a:bodyPr wrap="square" rtlCol="0">
            <a:noAutofit/>
          </a:bodyPr>
          <a:lstStyle/>
          <a:p>
            <a:pPr algn="just"/>
            <a:endParaRPr lang="en-GB" sz="1600" dirty="0"/>
          </a:p>
        </p:txBody>
      </p:sp>
    </p:spTree>
    <p:extLst>
      <p:ext uri="{BB962C8B-B14F-4D97-AF65-F5344CB8AC3E}">
        <p14:creationId xmlns:p14="http://schemas.microsoft.com/office/powerpoint/2010/main" val="219435496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9512" y="188640"/>
            <a:ext cx="8784976"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b="1" dirty="0" smtClean="0">
                <a:latin typeface="Arial" pitchFamily="34" charset="0"/>
                <a:cs typeface="Arial" pitchFamily="34" charset="0"/>
              </a:rPr>
              <a:t>Unit 1: Chapter 6: Immunity</a:t>
            </a:r>
            <a:endParaRPr lang="en-GB" b="1" dirty="0">
              <a:latin typeface="Arial" pitchFamily="34" charset="0"/>
              <a:cs typeface="Arial" pitchFamily="34" charset="0"/>
            </a:endParaRPr>
          </a:p>
        </p:txBody>
      </p:sp>
      <p:sp>
        <p:nvSpPr>
          <p:cNvPr id="7" name="TextBox 6"/>
          <p:cNvSpPr txBox="1"/>
          <p:nvPr/>
        </p:nvSpPr>
        <p:spPr>
          <a:xfrm>
            <a:off x="179512" y="788511"/>
            <a:ext cx="5436000" cy="98488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600" dirty="0" smtClean="0"/>
              <a:t>6.2 Phagocytosis:</a:t>
            </a:r>
          </a:p>
          <a:p>
            <a:r>
              <a:rPr lang="en-GB" sz="1400" dirty="0" smtClean="0"/>
              <a:t>What is the first line of defence against disease?</a:t>
            </a:r>
          </a:p>
          <a:p>
            <a:r>
              <a:rPr lang="en-GB" sz="1400" dirty="0" smtClean="0"/>
              <a:t>What is phagocytosis?</a:t>
            </a:r>
          </a:p>
          <a:p>
            <a:r>
              <a:rPr lang="en-GB" sz="1400" dirty="0" smtClean="0"/>
              <a:t>What is the role of lysosomes in phagocytosis?</a:t>
            </a:r>
          </a:p>
        </p:txBody>
      </p:sp>
      <p:sp>
        <p:nvSpPr>
          <p:cNvPr id="2" name="TextBox 1"/>
          <p:cNvSpPr txBox="1"/>
          <p:nvPr/>
        </p:nvSpPr>
        <p:spPr>
          <a:xfrm>
            <a:off x="5796136" y="788510"/>
            <a:ext cx="3168352" cy="984886"/>
          </a:xfrm>
          <a:prstGeom prst="rect">
            <a:avLst/>
          </a:prstGeom>
        </p:spPr>
        <p:style>
          <a:lnRef idx="2">
            <a:schemeClr val="dk1"/>
          </a:lnRef>
          <a:fillRef idx="1">
            <a:schemeClr val="lt1"/>
          </a:fillRef>
          <a:effectRef idx="0">
            <a:schemeClr val="dk1"/>
          </a:effectRef>
          <a:fontRef idx="minor">
            <a:schemeClr val="dk1"/>
          </a:fontRef>
        </p:style>
        <p:txBody>
          <a:bodyPr wrap="square" rtlCol="0">
            <a:noAutofit/>
          </a:bodyPr>
          <a:lstStyle/>
          <a:p>
            <a:r>
              <a:rPr lang="en-GB" sz="1600" dirty="0" smtClean="0"/>
              <a:t>Key words:</a:t>
            </a:r>
            <a:endParaRPr lang="en-GB" sz="1400" dirty="0" smtClean="0"/>
          </a:p>
          <a:p>
            <a:r>
              <a:rPr lang="en-GB" sz="1400" dirty="0"/>
              <a:t>barriers; lymphocytes; </a:t>
            </a:r>
            <a:r>
              <a:rPr lang="en-GB" sz="1400" dirty="0" smtClean="0"/>
              <a:t>phagocytes; phagocytosis; </a:t>
            </a:r>
            <a:r>
              <a:rPr lang="en-GB" sz="1400" dirty="0" err="1" smtClean="0"/>
              <a:t>phagosome</a:t>
            </a:r>
            <a:r>
              <a:rPr lang="en-GB" sz="1400" dirty="0" smtClean="0"/>
              <a:t>; </a:t>
            </a:r>
            <a:endParaRPr lang="en-GB" sz="1600"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9952" y="2277322"/>
            <a:ext cx="4608513" cy="4320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79512" y="1988840"/>
            <a:ext cx="3528392" cy="4536504"/>
          </a:xfrm>
          <a:prstGeom prst="rect">
            <a:avLst/>
          </a:prstGeom>
        </p:spPr>
        <p:style>
          <a:lnRef idx="2">
            <a:schemeClr val="dk1"/>
          </a:lnRef>
          <a:fillRef idx="1">
            <a:schemeClr val="lt1"/>
          </a:fillRef>
          <a:effectRef idx="0">
            <a:schemeClr val="dk1"/>
          </a:effectRef>
          <a:fontRef idx="minor">
            <a:schemeClr val="dk1"/>
          </a:fontRef>
        </p:style>
        <p:txBody>
          <a:bodyPr>
            <a:noAutofit/>
          </a:bodyPr>
          <a:lstStyle/>
          <a:p>
            <a:r>
              <a:rPr lang="en-GB" sz="1600" dirty="0"/>
              <a:t>What is the first line of defence against disease?</a:t>
            </a:r>
          </a:p>
        </p:txBody>
      </p:sp>
      <p:sp>
        <p:nvSpPr>
          <p:cNvPr id="5" name="TextBox 4"/>
          <p:cNvSpPr txBox="1"/>
          <p:nvPr/>
        </p:nvSpPr>
        <p:spPr>
          <a:xfrm>
            <a:off x="3923928" y="1988840"/>
            <a:ext cx="5040560" cy="4536504"/>
          </a:xfrm>
          <a:prstGeom prst="rect">
            <a:avLst/>
          </a:prstGeom>
          <a:noFill/>
        </p:spPr>
        <p:style>
          <a:lnRef idx="2">
            <a:schemeClr val="dk1"/>
          </a:lnRef>
          <a:fillRef idx="1">
            <a:schemeClr val="lt1"/>
          </a:fillRef>
          <a:effectRef idx="0">
            <a:schemeClr val="dk1"/>
          </a:effectRef>
          <a:fontRef idx="minor">
            <a:schemeClr val="dk1"/>
          </a:fontRef>
        </p:style>
        <p:txBody>
          <a:bodyPr wrap="square" rtlCol="0">
            <a:noAutofit/>
          </a:bodyPr>
          <a:lstStyle/>
          <a:p>
            <a:r>
              <a:rPr lang="en-GB" sz="1600" dirty="0" smtClean="0"/>
              <a:t>Label the diagram to explain phagocytosis</a:t>
            </a:r>
            <a:endParaRPr lang="en-GB" sz="1600" dirty="0"/>
          </a:p>
        </p:txBody>
      </p:sp>
    </p:spTree>
    <p:extLst>
      <p:ext uri="{BB962C8B-B14F-4D97-AF65-F5344CB8AC3E}">
        <p14:creationId xmlns:p14="http://schemas.microsoft.com/office/powerpoint/2010/main" val="83466218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9512" y="188640"/>
            <a:ext cx="8784976"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b="1" dirty="0" smtClean="0">
                <a:latin typeface="Arial" pitchFamily="34" charset="0"/>
                <a:cs typeface="Arial" pitchFamily="34" charset="0"/>
              </a:rPr>
              <a:t>Unit 1: Chapter 6: Immunity</a:t>
            </a:r>
            <a:endParaRPr lang="en-GB" b="1" dirty="0">
              <a:latin typeface="Arial" pitchFamily="34" charset="0"/>
              <a:cs typeface="Arial" pitchFamily="34" charset="0"/>
            </a:endParaRPr>
          </a:p>
        </p:txBody>
      </p:sp>
      <p:sp>
        <p:nvSpPr>
          <p:cNvPr id="7" name="TextBox 6"/>
          <p:cNvSpPr txBox="1"/>
          <p:nvPr/>
        </p:nvSpPr>
        <p:spPr>
          <a:xfrm>
            <a:off x="179512" y="788511"/>
            <a:ext cx="5436000" cy="120032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600" dirty="0" smtClean="0"/>
              <a:t>6.3 T cells and cell-mediated immunity:</a:t>
            </a:r>
          </a:p>
          <a:p>
            <a:r>
              <a:rPr lang="en-GB" sz="1400" dirty="0" smtClean="0"/>
              <a:t>What are antigens?</a:t>
            </a:r>
          </a:p>
          <a:p>
            <a:r>
              <a:rPr lang="en-GB" sz="1400" dirty="0" smtClean="0"/>
              <a:t>What are the two main types of lymphocyte?</a:t>
            </a:r>
          </a:p>
          <a:p>
            <a:r>
              <a:rPr lang="en-GB" sz="1400" dirty="0" smtClean="0"/>
              <a:t>What is the role of T cells (T lymphocytes) in cell-mediated immunity?</a:t>
            </a:r>
          </a:p>
        </p:txBody>
      </p:sp>
      <p:sp>
        <p:nvSpPr>
          <p:cNvPr id="2" name="TextBox 1"/>
          <p:cNvSpPr txBox="1"/>
          <p:nvPr/>
        </p:nvSpPr>
        <p:spPr>
          <a:xfrm>
            <a:off x="5796136" y="788510"/>
            <a:ext cx="3168352" cy="1200330"/>
          </a:xfrm>
          <a:prstGeom prst="rect">
            <a:avLst/>
          </a:prstGeom>
        </p:spPr>
        <p:style>
          <a:lnRef idx="2">
            <a:schemeClr val="dk1"/>
          </a:lnRef>
          <a:fillRef idx="1">
            <a:schemeClr val="lt1"/>
          </a:fillRef>
          <a:effectRef idx="0">
            <a:schemeClr val="dk1"/>
          </a:effectRef>
          <a:fontRef idx="minor">
            <a:schemeClr val="dk1"/>
          </a:fontRef>
        </p:style>
        <p:txBody>
          <a:bodyPr wrap="square" rtlCol="0">
            <a:noAutofit/>
          </a:bodyPr>
          <a:lstStyle/>
          <a:p>
            <a:r>
              <a:rPr lang="en-GB" sz="1600" dirty="0" smtClean="0"/>
              <a:t>Key words:</a:t>
            </a:r>
            <a:endParaRPr lang="en-GB" sz="1400" dirty="0" smtClean="0"/>
          </a:p>
          <a:p>
            <a:r>
              <a:rPr lang="en-GB" sz="1400" dirty="0" smtClean="0"/>
              <a:t>antigens; </a:t>
            </a:r>
            <a:r>
              <a:rPr lang="en-GB" sz="1400" dirty="0"/>
              <a:t>antigen-presenting; B lymphocytes; cell-mediated</a:t>
            </a:r>
            <a:r>
              <a:rPr lang="en-GB" sz="1400" dirty="0" smtClean="0"/>
              <a:t>; T lymphocytes; </a:t>
            </a:r>
            <a:endParaRPr lang="en-GB" sz="1400" dirty="0"/>
          </a:p>
        </p:txBody>
      </p:sp>
      <p:sp>
        <p:nvSpPr>
          <p:cNvPr id="3" name="TextBox 2"/>
          <p:cNvSpPr txBox="1"/>
          <p:nvPr/>
        </p:nvSpPr>
        <p:spPr>
          <a:xfrm>
            <a:off x="179512" y="2132856"/>
            <a:ext cx="3024336" cy="1872208"/>
          </a:xfrm>
          <a:prstGeom prst="rect">
            <a:avLst/>
          </a:prstGeom>
        </p:spPr>
        <p:style>
          <a:lnRef idx="2">
            <a:schemeClr val="dk1"/>
          </a:lnRef>
          <a:fillRef idx="1">
            <a:schemeClr val="lt1"/>
          </a:fillRef>
          <a:effectRef idx="0">
            <a:schemeClr val="dk1"/>
          </a:effectRef>
          <a:fontRef idx="minor">
            <a:schemeClr val="dk1"/>
          </a:fontRef>
        </p:style>
        <p:txBody>
          <a:bodyPr wrap="square" rtlCol="0">
            <a:noAutofit/>
          </a:bodyPr>
          <a:lstStyle/>
          <a:p>
            <a:r>
              <a:rPr lang="en-GB" sz="1600" dirty="0"/>
              <a:t>What are antigens?</a:t>
            </a:r>
          </a:p>
        </p:txBody>
      </p:sp>
      <p:sp>
        <p:nvSpPr>
          <p:cNvPr id="6" name="TextBox 5"/>
          <p:cNvSpPr txBox="1"/>
          <p:nvPr/>
        </p:nvSpPr>
        <p:spPr>
          <a:xfrm>
            <a:off x="179512" y="4221088"/>
            <a:ext cx="3024336" cy="2376264"/>
          </a:xfrm>
          <a:prstGeom prst="rect">
            <a:avLst/>
          </a:prstGeom>
        </p:spPr>
        <p:style>
          <a:lnRef idx="2">
            <a:schemeClr val="dk1"/>
          </a:lnRef>
          <a:fillRef idx="1">
            <a:schemeClr val="lt1"/>
          </a:fillRef>
          <a:effectRef idx="0">
            <a:schemeClr val="dk1"/>
          </a:effectRef>
          <a:fontRef idx="minor">
            <a:schemeClr val="dk1"/>
          </a:fontRef>
        </p:style>
        <p:txBody>
          <a:bodyPr wrap="square" rtlCol="0">
            <a:noAutofit/>
          </a:bodyPr>
          <a:lstStyle/>
          <a:p>
            <a:r>
              <a:rPr lang="en-GB" sz="1600" dirty="0" smtClean="0"/>
              <a:t>What are the two main types of lymphocyte and where are they formed?</a:t>
            </a:r>
            <a:endParaRPr lang="en-GB" sz="1600"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8621" y="2665472"/>
            <a:ext cx="4427755" cy="1627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3419872" y="2132856"/>
            <a:ext cx="5544616" cy="4464496"/>
          </a:xfrm>
          <a:prstGeom prst="rect">
            <a:avLst/>
          </a:prstGeom>
          <a:noFill/>
        </p:spPr>
        <p:style>
          <a:lnRef idx="2">
            <a:schemeClr val="dk1"/>
          </a:lnRef>
          <a:fillRef idx="1">
            <a:schemeClr val="lt1"/>
          </a:fillRef>
          <a:effectRef idx="0">
            <a:schemeClr val="dk1"/>
          </a:effectRef>
          <a:fontRef idx="minor">
            <a:schemeClr val="dk1"/>
          </a:fontRef>
        </p:style>
        <p:txBody>
          <a:bodyPr wrap="square" rtlCol="0">
            <a:noAutofit/>
          </a:bodyPr>
          <a:lstStyle/>
          <a:p>
            <a:r>
              <a:rPr lang="en-GB" sz="1600" dirty="0" smtClean="0"/>
              <a:t>Label the diagram and explain the 5 steps of cell mediated immunity:</a:t>
            </a:r>
          </a:p>
          <a:p>
            <a:endParaRPr lang="en-GB" sz="1600" dirty="0"/>
          </a:p>
          <a:p>
            <a:endParaRPr lang="en-GB" sz="1600" dirty="0" smtClean="0"/>
          </a:p>
          <a:p>
            <a:endParaRPr lang="en-GB" sz="1600" dirty="0"/>
          </a:p>
          <a:p>
            <a:endParaRPr lang="en-GB" sz="1600" dirty="0" smtClean="0"/>
          </a:p>
          <a:p>
            <a:endParaRPr lang="en-GB" sz="1600" dirty="0"/>
          </a:p>
          <a:p>
            <a:endParaRPr lang="en-GB" sz="1600" dirty="0" smtClean="0"/>
          </a:p>
          <a:p>
            <a:r>
              <a:rPr lang="en-GB" sz="1600" dirty="0" smtClean="0"/>
              <a:t>1)</a:t>
            </a:r>
          </a:p>
          <a:p>
            <a:endParaRPr lang="en-GB" sz="1600" dirty="0"/>
          </a:p>
          <a:p>
            <a:r>
              <a:rPr lang="en-GB" sz="1600" dirty="0" smtClean="0"/>
              <a:t>2)</a:t>
            </a:r>
          </a:p>
          <a:p>
            <a:endParaRPr lang="en-GB" sz="1600" dirty="0"/>
          </a:p>
          <a:p>
            <a:r>
              <a:rPr lang="en-GB" sz="1600" dirty="0" smtClean="0"/>
              <a:t>3)</a:t>
            </a:r>
          </a:p>
          <a:p>
            <a:endParaRPr lang="en-GB" sz="1600" dirty="0"/>
          </a:p>
          <a:p>
            <a:r>
              <a:rPr lang="en-GB" sz="1600" dirty="0" smtClean="0"/>
              <a:t>4)</a:t>
            </a:r>
          </a:p>
          <a:p>
            <a:endParaRPr lang="en-GB" sz="1600" dirty="0"/>
          </a:p>
          <a:p>
            <a:r>
              <a:rPr lang="en-GB" sz="1600" dirty="0" smtClean="0"/>
              <a:t>5)</a:t>
            </a:r>
            <a:endParaRPr lang="en-GB" sz="1600" dirty="0"/>
          </a:p>
        </p:txBody>
      </p:sp>
    </p:spTree>
    <p:extLst>
      <p:ext uri="{BB962C8B-B14F-4D97-AF65-F5344CB8AC3E}">
        <p14:creationId xmlns:p14="http://schemas.microsoft.com/office/powerpoint/2010/main" val="321098899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9512" y="188640"/>
            <a:ext cx="8784976"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b="1" dirty="0" smtClean="0">
                <a:latin typeface="Arial" pitchFamily="34" charset="0"/>
                <a:cs typeface="Arial" pitchFamily="34" charset="0"/>
              </a:rPr>
              <a:t>Unit 1: Chapter 6: Immunity</a:t>
            </a:r>
            <a:endParaRPr lang="en-GB" b="1" dirty="0">
              <a:latin typeface="Arial" pitchFamily="34" charset="0"/>
              <a:cs typeface="Arial" pitchFamily="34" charset="0"/>
            </a:endParaRPr>
          </a:p>
        </p:txBody>
      </p:sp>
      <p:sp>
        <p:nvSpPr>
          <p:cNvPr id="7" name="TextBox 6"/>
          <p:cNvSpPr txBox="1"/>
          <p:nvPr/>
        </p:nvSpPr>
        <p:spPr>
          <a:xfrm>
            <a:off x="179512" y="788511"/>
            <a:ext cx="6444000" cy="120032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600" dirty="0" smtClean="0"/>
              <a:t>6.4 B cells and </a:t>
            </a:r>
            <a:r>
              <a:rPr lang="en-GB" sz="1600" dirty="0" err="1" smtClean="0"/>
              <a:t>humoral</a:t>
            </a:r>
            <a:r>
              <a:rPr lang="en-GB" sz="1600" dirty="0" smtClean="0"/>
              <a:t> immunity:</a:t>
            </a:r>
          </a:p>
          <a:p>
            <a:r>
              <a:rPr lang="en-GB" sz="1400" dirty="0" smtClean="0"/>
              <a:t>What is the role of B cells (B lymphocytes) in </a:t>
            </a:r>
            <a:r>
              <a:rPr lang="en-GB" sz="1400" dirty="0" err="1" smtClean="0"/>
              <a:t>humoral</a:t>
            </a:r>
            <a:r>
              <a:rPr lang="en-GB" sz="1400" dirty="0" smtClean="0"/>
              <a:t> immunity?</a:t>
            </a:r>
          </a:p>
          <a:p>
            <a:r>
              <a:rPr lang="en-GB" sz="1400" dirty="0" smtClean="0"/>
              <a:t>What are the roles of plasma cells and antibodies in primary immune response?</a:t>
            </a:r>
          </a:p>
          <a:p>
            <a:r>
              <a:rPr lang="en-GB" sz="1400" dirty="0" smtClean="0"/>
              <a:t>What is the role of memory cells in the secondary immune response?</a:t>
            </a:r>
          </a:p>
          <a:p>
            <a:r>
              <a:rPr lang="en-GB" sz="1400" dirty="0" smtClean="0"/>
              <a:t>How does antigenic variation affect the body’s response to infection?</a:t>
            </a:r>
          </a:p>
        </p:txBody>
      </p:sp>
      <p:sp>
        <p:nvSpPr>
          <p:cNvPr id="2" name="TextBox 1"/>
          <p:cNvSpPr txBox="1"/>
          <p:nvPr/>
        </p:nvSpPr>
        <p:spPr>
          <a:xfrm>
            <a:off x="6804248" y="788511"/>
            <a:ext cx="2160240" cy="1200330"/>
          </a:xfrm>
          <a:prstGeom prst="rect">
            <a:avLst/>
          </a:prstGeom>
        </p:spPr>
        <p:style>
          <a:lnRef idx="2">
            <a:schemeClr val="dk1"/>
          </a:lnRef>
          <a:fillRef idx="1">
            <a:schemeClr val="lt1"/>
          </a:fillRef>
          <a:effectRef idx="0">
            <a:schemeClr val="dk1"/>
          </a:effectRef>
          <a:fontRef idx="minor">
            <a:schemeClr val="dk1"/>
          </a:fontRef>
        </p:style>
        <p:txBody>
          <a:bodyPr wrap="square" rtlCol="0">
            <a:noAutofit/>
          </a:bodyPr>
          <a:lstStyle/>
          <a:p>
            <a:r>
              <a:rPr lang="en-GB" sz="1600" dirty="0" smtClean="0"/>
              <a:t>Key words:</a:t>
            </a:r>
            <a:endParaRPr lang="en-GB" sz="1400" dirty="0" smtClean="0"/>
          </a:p>
          <a:p>
            <a:r>
              <a:rPr lang="en-GB" sz="1400" dirty="0"/>
              <a:t>antibodies; </a:t>
            </a:r>
            <a:r>
              <a:rPr lang="en-GB" sz="1400" dirty="0" smtClean="0"/>
              <a:t>antigenic </a:t>
            </a:r>
            <a:r>
              <a:rPr lang="en-GB" sz="1400" dirty="0"/>
              <a:t>variability</a:t>
            </a:r>
            <a:r>
              <a:rPr lang="en-GB" sz="1400" dirty="0" smtClean="0"/>
              <a:t>; </a:t>
            </a:r>
            <a:r>
              <a:rPr lang="en-GB" sz="1400" dirty="0" err="1" smtClean="0"/>
              <a:t>humoral</a:t>
            </a:r>
            <a:r>
              <a:rPr lang="en-GB" sz="1400" dirty="0" smtClean="0"/>
              <a:t> immunity;</a:t>
            </a:r>
            <a:r>
              <a:rPr lang="en-GB" sz="1400" dirty="0"/>
              <a:t> memory cells; </a:t>
            </a:r>
            <a:r>
              <a:rPr lang="en-GB" sz="1400" dirty="0" smtClean="0"/>
              <a:t> mitosis; plasma cells; </a:t>
            </a:r>
            <a:endParaRPr lang="en-GB" sz="1600"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2245593"/>
            <a:ext cx="5505450" cy="2695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79512" y="2245593"/>
            <a:ext cx="8784976" cy="4351759"/>
          </a:xfrm>
          <a:prstGeom prst="rect">
            <a:avLst/>
          </a:prstGeom>
          <a:noFill/>
        </p:spPr>
        <p:style>
          <a:lnRef idx="2">
            <a:schemeClr val="dk1"/>
          </a:lnRef>
          <a:fillRef idx="1">
            <a:schemeClr val="lt1"/>
          </a:fillRef>
          <a:effectRef idx="0">
            <a:schemeClr val="dk1"/>
          </a:effectRef>
          <a:fontRef idx="minor">
            <a:schemeClr val="dk1"/>
          </a:fontRef>
        </p:style>
        <p:txBody>
          <a:bodyPr wrap="square" rtlCol="0">
            <a:noAutofit/>
          </a:bodyPr>
          <a:lstStyle/>
          <a:p>
            <a:pPr marL="5375275"/>
            <a:r>
              <a:rPr lang="en-GB" sz="1600" dirty="0" smtClean="0"/>
              <a:t>Label the diagram and label the steps of </a:t>
            </a:r>
            <a:r>
              <a:rPr lang="en-GB" sz="1600" dirty="0" err="1" smtClean="0"/>
              <a:t>humoral</a:t>
            </a:r>
            <a:r>
              <a:rPr lang="en-GB" sz="1600" dirty="0" smtClean="0"/>
              <a:t> immunity:</a:t>
            </a:r>
          </a:p>
          <a:p>
            <a:pPr marL="5375275"/>
            <a:r>
              <a:rPr lang="en-GB" sz="1600" dirty="0" smtClean="0"/>
              <a:t>1)</a:t>
            </a:r>
          </a:p>
          <a:p>
            <a:pPr marL="5375275"/>
            <a:endParaRPr lang="en-GB" sz="1600" dirty="0"/>
          </a:p>
          <a:p>
            <a:pPr marL="5375275"/>
            <a:r>
              <a:rPr lang="en-GB" sz="1600" dirty="0" smtClean="0"/>
              <a:t>2)</a:t>
            </a:r>
          </a:p>
          <a:p>
            <a:pPr marL="5375275"/>
            <a:endParaRPr lang="en-GB" sz="1600" dirty="0"/>
          </a:p>
          <a:p>
            <a:pPr marL="5375275"/>
            <a:r>
              <a:rPr lang="en-GB" sz="1600" dirty="0" smtClean="0"/>
              <a:t>3)</a:t>
            </a:r>
          </a:p>
          <a:p>
            <a:pPr marL="5375275"/>
            <a:endParaRPr lang="en-GB" sz="1600" dirty="0"/>
          </a:p>
          <a:p>
            <a:pPr marL="5375275"/>
            <a:r>
              <a:rPr lang="en-GB" sz="1600" dirty="0" smtClean="0"/>
              <a:t>4)</a:t>
            </a:r>
          </a:p>
          <a:p>
            <a:pPr marL="5375275"/>
            <a:endParaRPr lang="en-GB" sz="1600" dirty="0"/>
          </a:p>
          <a:p>
            <a:pPr marL="5375275"/>
            <a:r>
              <a:rPr lang="en-GB" sz="1600" dirty="0" smtClean="0"/>
              <a:t>5)</a:t>
            </a:r>
          </a:p>
          <a:p>
            <a:pPr marL="5375275"/>
            <a:endParaRPr lang="en-GB" sz="1600" dirty="0" smtClean="0"/>
          </a:p>
          <a:p>
            <a:pPr marL="5375275"/>
            <a:r>
              <a:rPr lang="en-GB" sz="1600" dirty="0" smtClean="0"/>
              <a:t>6)</a:t>
            </a:r>
          </a:p>
          <a:p>
            <a:pPr marL="5375275"/>
            <a:endParaRPr lang="en-GB" sz="1600" dirty="0"/>
          </a:p>
          <a:p>
            <a:pPr marL="5375275"/>
            <a:r>
              <a:rPr lang="en-GB" sz="1600" dirty="0" smtClean="0"/>
              <a:t>7)</a:t>
            </a:r>
          </a:p>
          <a:p>
            <a:pPr marL="5375275"/>
            <a:endParaRPr lang="en-GB" sz="1600" dirty="0"/>
          </a:p>
        </p:txBody>
      </p:sp>
      <p:sp>
        <p:nvSpPr>
          <p:cNvPr id="5" name="TextBox 4"/>
          <p:cNvSpPr txBox="1"/>
          <p:nvPr/>
        </p:nvSpPr>
        <p:spPr>
          <a:xfrm>
            <a:off x="179512" y="4931876"/>
            <a:ext cx="5328592" cy="1665476"/>
          </a:xfrm>
          <a:prstGeom prst="rect">
            <a:avLst/>
          </a:prstGeom>
        </p:spPr>
        <p:style>
          <a:lnRef idx="2">
            <a:schemeClr val="dk1"/>
          </a:lnRef>
          <a:fillRef idx="1">
            <a:schemeClr val="lt1"/>
          </a:fillRef>
          <a:effectRef idx="0">
            <a:schemeClr val="dk1"/>
          </a:effectRef>
          <a:fontRef idx="minor">
            <a:schemeClr val="dk1"/>
          </a:fontRef>
        </p:style>
        <p:txBody>
          <a:bodyPr wrap="square" rtlCol="0">
            <a:noAutofit/>
          </a:bodyPr>
          <a:lstStyle/>
          <a:p>
            <a:r>
              <a:rPr lang="en-GB" sz="1600" dirty="0" smtClean="0"/>
              <a:t>Memory cells – </a:t>
            </a:r>
          </a:p>
          <a:p>
            <a:endParaRPr lang="en-GB" sz="1600" dirty="0"/>
          </a:p>
          <a:p>
            <a:endParaRPr lang="en-GB" sz="1600" dirty="0" smtClean="0"/>
          </a:p>
          <a:p>
            <a:r>
              <a:rPr lang="en-GB" sz="1600" dirty="0" smtClean="0"/>
              <a:t>Plasma cells </a:t>
            </a:r>
            <a:r>
              <a:rPr lang="en-GB" sz="1600" dirty="0"/>
              <a:t>– </a:t>
            </a:r>
          </a:p>
          <a:p>
            <a:endParaRPr lang="en-GB" sz="1600" dirty="0"/>
          </a:p>
        </p:txBody>
      </p:sp>
    </p:spTree>
    <p:extLst>
      <p:ext uri="{BB962C8B-B14F-4D97-AF65-F5344CB8AC3E}">
        <p14:creationId xmlns:p14="http://schemas.microsoft.com/office/powerpoint/2010/main" val="191531330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9512" y="188640"/>
            <a:ext cx="8784976"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b="1" dirty="0" smtClean="0">
                <a:latin typeface="Arial" pitchFamily="34" charset="0"/>
                <a:cs typeface="Arial" pitchFamily="34" charset="0"/>
              </a:rPr>
              <a:t>Unit 1: Chapter 6: Immunity</a:t>
            </a:r>
            <a:endParaRPr lang="en-GB" b="1" dirty="0">
              <a:latin typeface="Arial" pitchFamily="34" charset="0"/>
              <a:cs typeface="Arial" pitchFamily="34" charset="0"/>
            </a:endParaRPr>
          </a:p>
        </p:txBody>
      </p:sp>
      <p:sp>
        <p:nvSpPr>
          <p:cNvPr id="7" name="TextBox 6"/>
          <p:cNvSpPr txBox="1"/>
          <p:nvPr/>
        </p:nvSpPr>
        <p:spPr>
          <a:xfrm>
            <a:off x="179512" y="788511"/>
            <a:ext cx="6228000" cy="1416353"/>
          </a:xfrm>
          <a:prstGeom prst="rect">
            <a:avLst/>
          </a:prstGeom>
        </p:spPr>
        <p:style>
          <a:lnRef idx="2">
            <a:schemeClr val="dk1"/>
          </a:lnRef>
          <a:fillRef idx="1">
            <a:schemeClr val="lt1"/>
          </a:fillRef>
          <a:effectRef idx="0">
            <a:schemeClr val="dk1"/>
          </a:effectRef>
          <a:fontRef idx="minor">
            <a:schemeClr val="dk1"/>
          </a:fontRef>
        </p:style>
        <p:txBody>
          <a:bodyPr wrap="square" rtlCol="0">
            <a:noAutofit/>
          </a:bodyPr>
          <a:lstStyle/>
          <a:p>
            <a:r>
              <a:rPr lang="en-GB" sz="1600" dirty="0" smtClean="0"/>
              <a:t>6.5 Antibodies:</a:t>
            </a:r>
          </a:p>
          <a:p>
            <a:r>
              <a:rPr lang="en-GB" sz="1400" dirty="0" smtClean="0"/>
              <a:t>What is the structure of an antibody?</a:t>
            </a:r>
          </a:p>
          <a:p>
            <a:r>
              <a:rPr lang="en-GB" sz="1400" dirty="0" smtClean="0"/>
              <a:t>How do antibodies function?</a:t>
            </a:r>
          </a:p>
          <a:p>
            <a:r>
              <a:rPr lang="en-GB" sz="1400" dirty="0" smtClean="0"/>
              <a:t>What is a monoclonal antibody?</a:t>
            </a:r>
          </a:p>
          <a:p>
            <a:r>
              <a:rPr lang="en-GB" sz="1400" dirty="0" smtClean="0"/>
              <a:t>How are monoclonal antibodies produced?</a:t>
            </a:r>
          </a:p>
          <a:p>
            <a:r>
              <a:rPr lang="en-GB" sz="1400" dirty="0" smtClean="0"/>
              <a:t>How are monoclonal antibodies used to target specific substances and cells?</a:t>
            </a:r>
          </a:p>
        </p:txBody>
      </p:sp>
      <p:sp>
        <p:nvSpPr>
          <p:cNvPr id="2" name="TextBox 1"/>
          <p:cNvSpPr txBox="1"/>
          <p:nvPr/>
        </p:nvSpPr>
        <p:spPr>
          <a:xfrm>
            <a:off x="6588488" y="788509"/>
            <a:ext cx="2376000" cy="1416355"/>
          </a:xfrm>
          <a:prstGeom prst="rect">
            <a:avLst/>
          </a:prstGeom>
        </p:spPr>
        <p:style>
          <a:lnRef idx="2">
            <a:schemeClr val="dk1"/>
          </a:lnRef>
          <a:fillRef idx="1">
            <a:schemeClr val="lt1"/>
          </a:fillRef>
          <a:effectRef idx="0">
            <a:schemeClr val="dk1"/>
          </a:effectRef>
          <a:fontRef idx="minor">
            <a:schemeClr val="dk1"/>
          </a:fontRef>
        </p:style>
        <p:txBody>
          <a:bodyPr wrap="square" rtlCol="0">
            <a:noAutofit/>
          </a:bodyPr>
          <a:lstStyle/>
          <a:p>
            <a:r>
              <a:rPr lang="en-GB" sz="1600" dirty="0" smtClean="0"/>
              <a:t>Key words:</a:t>
            </a:r>
            <a:endParaRPr lang="en-GB" sz="1400" dirty="0" smtClean="0"/>
          </a:p>
          <a:p>
            <a:r>
              <a:rPr lang="en-GB" sz="1400" dirty="0" smtClean="0"/>
              <a:t>antigen-antibody complex; constant region; monoclonal; polyclonal; </a:t>
            </a:r>
            <a:r>
              <a:rPr lang="en-GB" sz="1400" dirty="0"/>
              <a:t>variable region; </a:t>
            </a:r>
          </a:p>
        </p:txBody>
      </p:sp>
      <p:sp>
        <p:nvSpPr>
          <p:cNvPr id="3" name="TextBox 2"/>
          <p:cNvSpPr txBox="1"/>
          <p:nvPr/>
        </p:nvSpPr>
        <p:spPr>
          <a:xfrm>
            <a:off x="179512" y="2348880"/>
            <a:ext cx="4248472" cy="427809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600" dirty="0" smtClean="0"/>
              <a:t>Draw and label an antibody</a:t>
            </a:r>
          </a:p>
          <a:p>
            <a:endParaRPr lang="en-GB" sz="1600" dirty="0"/>
          </a:p>
          <a:p>
            <a:endParaRPr lang="en-GB" sz="1600" dirty="0" smtClean="0"/>
          </a:p>
          <a:p>
            <a:endParaRPr lang="en-GB" sz="1600" dirty="0"/>
          </a:p>
          <a:p>
            <a:endParaRPr lang="en-GB" sz="1600" dirty="0" smtClean="0"/>
          </a:p>
          <a:p>
            <a:endParaRPr lang="en-GB" sz="1600" dirty="0" smtClean="0"/>
          </a:p>
          <a:p>
            <a:endParaRPr lang="en-GB" sz="1600" dirty="0"/>
          </a:p>
          <a:p>
            <a:endParaRPr lang="en-GB" sz="1600" dirty="0" smtClean="0"/>
          </a:p>
          <a:p>
            <a:endParaRPr lang="en-GB" sz="1600" dirty="0" smtClean="0"/>
          </a:p>
          <a:p>
            <a:endParaRPr lang="en-GB" sz="1600" dirty="0"/>
          </a:p>
          <a:p>
            <a:endParaRPr lang="en-GB" sz="1600" dirty="0" smtClean="0"/>
          </a:p>
          <a:p>
            <a:r>
              <a:rPr lang="en-GB" sz="1600" dirty="0" smtClean="0"/>
              <a:t>How does it’s structure relate to it’s function?</a:t>
            </a:r>
            <a:endParaRPr lang="en-GB" sz="1600" dirty="0"/>
          </a:p>
          <a:p>
            <a:endParaRPr lang="en-GB" sz="1600" dirty="0" smtClean="0"/>
          </a:p>
          <a:p>
            <a:endParaRPr lang="en-GB" sz="1600" dirty="0"/>
          </a:p>
          <a:p>
            <a:endParaRPr lang="en-GB" sz="1600" dirty="0" smtClean="0"/>
          </a:p>
          <a:p>
            <a:endParaRPr lang="en-GB" sz="1600" dirty="0" smtClean="0"/>
          </a:p>
          <a:p>
            <a:endParaRPr lang="en-GB" sz="1600" dirty="0"/>
          </a:p>
        </p:txBody>
      </p:sp>
      <p:sp>
        <p:nvSpPr>
          <p:cNvPr id="6" name="Rectangle 5"/>
          <p:cNvSpPr/>
          <p:nvPr/>
        </p:nvSpPr>
        <p:spPr>
          <a:xfrm>
            <a:off x="4572000" y="2348880"/>
            <a:ext cx="4392488" cy="4278094"/>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GB" sz="1600" dirty="0"/>
              <a:t>What is a monoclonal antibody</a:t>
            </a:r>
            <a:r>
              <a:rPr lang="en-GB" sz="1600" dirty="0" smtClean="0"/>
              <a:t>?</a:t>
            </a:r>
          </a:p>
          <a:p>
            <a:endParaRPr lang="en-GB" sz="1600" dirty="0"/>
          </a:p>
          <a:p>
            <a:endParaRPr lang="en-GB" sz="1600" dirty="0" smtClean="0"/>
          </a:p>
          <a:p>
            <a:endParaRPr lang="en-GB" sz="1600" dirty="0"/>
          </a:p>
          <a:p>
            <a:r>
              <a:rPr lang="en-GB" sz="1600" dirty="0"/>
              <a:t>How are monoclonal antibodies produced</a:t>
            </a:r>
            <a:r>
              <a:rPr lang="en-GB" sz="1600" dirty="0" smtClean="0"/>
              <a:t>?</a:t>
            </a:r>
          </a:p>
          <a:p>
            <a:endParaRPr lang="en-GB" sz="1600" dirty="0"/>
          </a:p>
          <a:p>
            <a:endParaRPr lang="en-GB" sz="1600" dirty="0" smtClean="0"/>
          </a:p>
          <a:p>
            <a:endParaRPr lang="en-GB" sz="1600" dirty="0" smtClean="0"/>
          </a:p>
          <a:p>
            <a:endParaRPr lang="en-GB" sz="1600" dirty="0" smtClean="0"/>
          </a:p>
          <a:p>
            <a:endParaRPr lang="en-GB" sz="1600" dirty="0"/>
          </a:p>
          <a:p>
            <a:r>
              <a:rPr lang="en-GB" sz="1600" dirty="0"/>
              <a:t>How are monoclonal antibodies used to target specific substances and cells</a:t>
            </a:r>
            <a:r>
              <a:rPr lang="en-GB" sz="1600" dirty="0" smtClean="0"/>
              <a:t>?</a:t>
            </a:r>
          </a:p>
          <a:p>
            <a:endParaRPr lang="en-GB" sz="1600" dirty="0"/>
          </a:p>
          <a:p>
            <a:endParaRPr lang="en-GB" sz="1600" dirty="0" smtClean="0"/>
          </a:p>
          <a:p>
            <a:endParaRPr lang="en-GB" sz="1600" dirty="0"/>
          </a:p>
          <a:p>
            <a:endParaRPr lang="en-GB" sz="1600" dirty="0" smtClean="0"/>
          </a:p>
          <a:p>
            <a:endParaRPr lang="en-GB" sz="1600" dirty="0"/>
          </a:p>
        </p:txBody>
      </p:sp>
    </p:spTree>
    <p:extLst>
      <p:ext uri="{BB962C8B-B14F-4D97-AF65-F5344CB8AC3E}">
        <p14:creationId xmlns:p14="http://schemas.microsoft.com/office/powerpoint/2010/main" val="84601870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9512" y="188640"/>
            <a:ext cx="8784976"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b="1" dirty="0" smtClean="0">
                <a:latin typeface="Arial" pitchFamily="34" charset="0"/>
                <a:cs typeface="Arial" pitchFamily="34" charset="0"/>
              </a:rPr>
              <a:t>Unit 1: Chapter 6: Immunity</a:t>
            </a:r>
            <a:endParaRPr lang="en-GB" b="1" dirty="0">
              <a:latin typeface="Arial" pitchFamily="34" charset="0"/>
              <a:cs typeface="Arial" pitchFamily="34" charset="0"/>
            </a:endParaRPr>
          </a:p>
        </p:txBody>
      </p:sp>
      <p:sp>
        <p:nvSpPr>
          <p:cNvPr id="7" name="TextBox 6"/>
          <p:cNvSpPr txBox="1"/>
          <p:nvPr/>
        </p:nvSpPr>
        <p:spPr>
          <a:xfrm>
            <a:off x="179512" y="788511"/>
            <a:ext cx="5436000" cy="120032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600" dirty="0" smtClean="0"/>
              <a:t>6.6 Vaccination:</a:t>
            </a:r>
          </a:p>
          <a:p>
            <a:r>
              <a:rPr lang="en-GB" sz="1400" dirty="0" smtClean="0"/>
              <a:t>What is a vaccine?</a:t>
            </a:r>
          </a:p>
          <a:p>
            <a:r>
              <a:rPr lang="en-GB" sz="1400" dirty="0" smtClean="0"/>
              <a:t>What are the features of an effective vaccination programme?</a:t>
            </a:r>
          </a:p>
          <a:p>
            <a:r>
              <a:rPr lang="en-GB" sz="1400" dirty="0" smtClean="0"/>
              <a:t>Why does vaccination rarely eliminate a disease?</a:t>
            </a:r>
          </a:p>
          <a:p>
            <a:r>
              <a:rPr lang="en-GB" sz="1400" dirty="0" smtClean="0"/>
              <a:t>What ethical issues are associated with vaccination programmes?</a:t>
            </a:r>
          </a:p>
        </p:txBody>
      </p:sp>
      <p:sp>
        <p:nvSpPr>
          <p:cNvPr id="2" name="TextBox 1"/>
          <p:cNvSpPr txBox="1"/>
          <p:nvPr/>
        </p:nvSpPr>
        <p:spPr>
          <a:xfrm>
            <a:off x="5796136" y="788509"/>
            <a:ext cx="3168352" cy="1200331"/>
          </a:xfrm>
          <a:prstGeom prst="rect">
            <a:avLst/>
          </a:prstGeom>
        </p:spPr>
        <p:style>
          <a:lnRef idx="2">
            <a:schemeClr val="dk1"/>
          </a:lnRef>
          <a:fillRef idx="1">
            <a:schemeClr val="lt1"/>
          </a:fillRef>
          <a:effectRef idx="0">
            <a:schemeClr val="dk1"/>
          </a:effectRef>
          <a:fontRef idx="minor">
            <a:schemeClr val="dk1"/>
          </a:fontRef>
        </p:style>
        <p:txBody>
          <a:bodyPr wrap="square" rtlCol="0">
            <a:noAutofit/>
          </a:bodyPr>
          <a:lstStyle/>
          <a:p>
            <a:r>
              <a:rPr lang="en-GB" sz="1600" dirty="0" smtClean="0"/>
              <a:t>Key words:</a:t>
            </a:r>
            <a:endParaRPr lang="en-GB" sz="1400" dirty="0" smtClean="0"/>
          </a:p>
          <a:p>
            <a:r>
              <a:rPr lang="en-GB" sz="1400" dirty="0" smtClean="0"/>
              <a:t>active immunity; </a:t>
            </a:r>
            <a:r>
              <a:rPr lang="en-GB" sz="1400" dirty="0"/>
              <a:t>passive immunity;</a:t>
            </a:r>
          </a:p>
        </p:txBody>
      </p:sp>
      <p:sp>
        <p:nvSpPr>
          <p:cNvPr id="3" name="TextBox 2"/>
          <p:cNvSpPr txBox="1"/>
          <p:nvPr/>
        </p:nvSpPr>
        <p:spPr>
          <a:xfrm>
            <a:off x="179512" y="2205016"/>
            <a:ext cx="2592288" cy="1368000"/>
          </a:xfrm>
          <a:prstGeom prst="rect">
            <a:avLst/>
          </a:prstGeom>
        </p:spPr>
        <p:style>
          <a:lnRef idx="2">
            <a:schemeClr val="dk1"/>
          </a:lnRef>
          <a:fillRef idx="1">
            <a:schemeClr val="lt1"/>
          </a:fillRef>
          <a:effectRef idx="0">
            <a:schemeClr val="dk1"/>
          </a:effectRef>
          <a:fontRef idx="minor">
            <a:schemeClr val="dk1"/>
          </a:fontRef>
        </p:style>
        <p:txBody>
          <a:bodyPr wrap="square" rtlCol="0">
            <a:noAutofit/>
          </a:bodyPr>
          <a:lstStyle/>
          <a:p>
            <a:r>
              <a:rPr lang="en-GB" sz="1600" dirty="0" smtClean="0"/>
              <a:t>What is passive immunity?</a:t>
            </a:r>
          </a:p>
          <a:p>
            <a:endParaRPr lang="en-GB" sz="1600" dirty="0"/>
          </a:p>
          <a:p>
            <a:endParaRPr lang="en-GB" sz="1600" dirty="0" smtClean="0"/>
          </a:p>
          <a:p>
            <a:endParaRPr lang="en-GB" sz="1600" dirty="0"/>
          </a:p>
        </p:txBody>
      </p:sp>
      <p:sp>
        <p:nvSpPr>
          <p:cNvPr id="6" name="TextBox 5"/>
          <p:cNvSpPr txBox="1"/>
          <p:nvPr/>
        </p:nvSpPr>
        <p:spPr>
          <a:xfrm>
            <a:off x="179512" y="3753183"/>
            <a:ext cx="2592288" cy="136800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600" dirty="0" smtClean="0"/>
              <a:t>What is active immunity?</a:t>
            </a:r>
          </a:p>
          <a:p>
            <a:endParaRPr lang="en-GB" sz="1600" dirty="0"/>
          </a:p>
          <a:p>
            <a:endParaRPr lang="en-GB" sz="1600" dirty="0" smtClean="0"/>
          </a:p>
          <a:p>
            <a:endParaRPr lang="en-GB" sz="1600" dirty="0" smtClean="0"/>
          </a:p>
          <a:p>
            <a:endParaRPr lang="en-GB" sz="1600" dirty="0"/>
          </a:p>
        </p:txBody>
      </p:sp>
      <p:sp>
        <p:nvSpPr>
          <p:cNvPr id="8" name="TextBox 7"/>
          <p:cNvSpPr txBox="1"/>
          <p:nvPr/>
        </p:nvSpPr>
        <p:spPr>
          <a:xfrm>
            <a:off x="179512" y="5301359"/>
            <a:ext cx="2592288" cy="136800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600" dirty="0" smtClean="0"/>
              <a:t>What is a vaccine?</a:t>
            </a:r>
          </a:p>
          <a:p>
            <a:endParaRPr lang="en-GB" sz="1600" dirty="0"/>
          </a:p>
          <a:p>
            <a:endParaRPr lang="en-GB" sz="1600" dirty="0" smtClean="0"/>
          </a:p>
          <a:p>
            <a:endParaRPr lang="en-GB" sz="1600" dirty="0" smtClean="0"/>
          </a:p>
          <a:p>
            <a:endParaRPr lang="en-GB" sz="1600" dirty="0"/>
          </a:p>
        </p:txBody>
      </p:sp>
      <p:sp>
        <p:nvSpPr>
          <p:cNvPr id="9" name="TextBox 8"/>
          <p:cNvSpPr txBox="1"/>
          <p:nvPr/>
        </p:nvSpPr>
        <p:spPr>
          <a:xfrm>
            <a:off x="2897512" y="2204864"/>
            <a:ext cx="6066976" cy="1368000"/>
          </a:xfrm>
          <a:prstGeom prst="rect">
            <a:avLst/>
          </a:prstGeom>
        </p:spPr>
        <p:style>
          <a:lnRef idx="2">
            <a:schemeClr val="dk1"/>
          </a:lnRef>
          <a:fillRef idx="1">
            <a:schemeClr val="lt1"/>
          </a:fillRef>
          <a:effectRef idx="0">
            <a:schemeClr val="dk1"/>
          </a:effectRef>
          <a:fontRef idx="minor">
            <a:schemeClr val="dk1"/>
          </a:fontRef>
        </p:style>
        <p:txBody>
          <a:bodyPr wrap="square" rtlCol="0">
            <a:noAutofit/>
          </a:bodyPr>
          <a:lstStyle/>
          <a:p>
            <a:r>
              <a:rPr lang="en-GB" sz="1600" dirty="0"/>
              <a:t>What are the features of an effective vaccination programme?</a:t>
            </a:r>
          </a:p>
          <a:p>
            <a:endParaRPr lang="en-GB" sz="1600" dirty="0"/>
          </a:p>
          <a:p>
            <a:endParaRPr lang="en-GB" sz="1600" dirty="0" smtClean="0"/>
          </a:p>
          <a:p>
            <a:endParaRPr lang="en-GB" sz="1600" dirty="0"/>
          </a:p>
        </p:txBody>
      </p:sp>
      <p:sp>
        <p:nvSpPr>
          <p:cNvPr id="10" name="TextBox 9"/>
          <p:cNvSpPr txBox="1"/>
          <p:nvPr/>
        </p:nvSpPr>
        <p:spPr>
          <a:xfrm>
            <a:off x="2897512" y="3753184"/>
            <a:ext cx="6066976" cy="1368000"/>
          </a:xfrm>
          <a:prstGeom prst="rect">
            <a:avLst/>
          </a:prstGeom>
        </p:spPr>
        <p:style>
          <a:lnRef idx="2">
            <a:schemeClr val="dk1"/>
          </a:lnRef>
          <a:fillRef idx="1">
            <a:schemeClr val="lt1"/>
          </a:fillRef>
          <a:effectRef idx="0">
            <a:schemeClr val="dk1"/>
          </a:effectRef>
          <a:fontRef idx="minor">
            <a:schemeClr val="dk1"/>
          </a:fontRef>
        </p:style>
        <p:txBody>
          <a:bodyPr wrap="square" rtlCol="0">
            <a:noAutofit/>
          </a:bodyPr>
          <a:lstStyle/>
          <a:p>
            <a:r>
              <a:rPr lang="en-GB" sz="1600" dirty="0"/>
              <a:t>Why does vaccination rarely eliminate a disease?</a:t>
            </a:r>
          </a:p>
          <a:p>
            <a:endParaRPr lang="en-GB" sz="1600" dirty="0"/>
          </a:p>
          <a:p>
            <a:endParaRPr lang="en-GB" sz="1600" dirty="0" smtClean="0"/>
          </a:p>
          <a:p>
            <a:endParaRPr lang="en-GB" sz="1600" dirty="0"/>
          </a:p>
        </p:txBody>
      </p:sp>
      <p:sp>
        <p:nvSpPr>
          <p:cNvPr id="11" name="TextBox 10"/>
          <p:cNvSpPr txBox="1"/>
          <p:nvPr/>
        </p:nvSpPr>
        <p:spPr>
          <a:xfrm>
            <a:off x="2897512" y="5301359"/>
            <a:ext cx="6078048" cy="1368000"/>
          </a:xfrm>
          <a:prstGeom prst="rect">
            <a:avLst/>
          </a:prstGeom>
        </p:spPr>
        <p:style>
          <a:lnRef idx="2">
            <a:schemeClr val="dk1"/>
          </a:lnRef>
          <a:fillRef idx="1">
            <a:schemeClr val="lt1"/>
          </a:fillRef>
          <a:effectRef idx="0">
            <a:schemeClr val="dk1"/>
          </a:effectRef>
          <a:fontRef idx="minor">
            <a:schemeClr val="dk1"/>
          </a:fontRef>
        </p:style>
        <p:txBody>
          <a:bodyPr wrap="square" rtlCol="0">
            <a:noAutofit/>
          </a:bodyPr>
          <a:lstStyle/>
          <a:p>
            <a:r>
              <a:rPr lang="en-GB" sz="1600" dirty="0"/>
              <a:t>What ethical issues are associated with vaccination programmes?</a:t>
            </a:r>
          </a:p>
          <a:p>
            <a:endParaRPr lang="en-GB" sz="1600" dirty="0"/>
          </a:p>
          <a:p>
            <a:endParaRPr lang="en-GB" sz="1600" dirty="0" smtClean="0"/>
          </a:p>
          <a:p>
            <a:endParaRPr lang="en-GB" sz="1600" dirty="0"/>
          </a:p>
        </p:txBody>
      </p:sp>
    </p:spTree>
    <p:extLst>
      <p:ext uri="{BB962C8B-B14F-4D97-AF65-F5344CB8AC3E}">
        <p14:creationId xmlns:p14="http://schemas.microsoft.com/office/powerpoint/2010/main" val="423182191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9512" y="188640"/>
            <a:ext cx="8784976"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b="1" dirty="0" smtClean="0">
                <a:latin typeface="Arial" pitchFamily="34" charset="0"/>
                <a:cs typeface="Arial" pitchFamily="34" charset="0"/>
              </a:rPr>
              <a:t>Unit 1: Chapter 6: Immunity</a:t>
            </a:r>
            <a:endParaRPr lang="en-GB" b="1" dirty="0">
              <a:latin typeface="Arial" pitchFamily="34" charset="0"/>
              <a:cs typeface="Arial" pitchFamily="34" charset="0"/>
            </a:endParaRPr>
          </a:p>
        </p:txBody>
      </p:sp>
      <p:sp>
        <p:nvSpPr>
          <p:cNvPr id="12" name="TextBox 11"/>
          <p:cNvSpPr txBox="1"/>
          <p:nvPr/>
        </p:nvSpPr>
        <p:spPr>
          <a:xfrm>
            <a:off x="179512" y="755412"/>
            <a:ext cx="8784976"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b="1" dirty="0" smtClean="0">
                <a:latin typeface="Arial" pitchFamily="34" charset="0"/>
                <a:cs typeface="Arial" pitchFamily="34" charset="0"/>
              </a:rPr>
              <a:t>Exam questions</a:t>
            </a:r>
            <a:endParaRPr lang="en-GB" b="1" dirty="0">
              <a:latin typeface="Arial" pitchFamily="34" charset="0"/>
              <a:cs typeface="Arial" pitchFamily="34" charset="0"/>
            </a:endParaRPr>
          </a:p>
        </p:txBody>
      </p:sp>
      <p:sp>
        <p:nvSpPr>
          <p:cNvPr id="5" name="Rectangle 4"/>
          <p:cNvSpPr/>
          <p:nvPr/>
        </p:nvSpPr>
        <p:spPr>
          <a:xfrm>
            <a:off x="216024" y="1340768"/>
            <a:ext cx="4139952" cy="3046988"/>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1600" dirty="0"/>
              <a:t>When a pathogen causes an infection, plasma cells secrete antibodies </a:t>
            </a:r>
            <a:r>
              <a:rPr lang="en-US" sz="1600" dirty="0" smtClean="0"/>
              <a:t>which </a:t>
            </a:r>
            <a:r>
              <a:rPr lang="en-GB" sz="1600" dirty="0" smtClean="0"/>
              <a:t>destroy </a:t>
            </a:r>
            <a:r>
              <a:rPr lang="en-GB" sz="1600" dirty="0"/>
              <a:t>this pathogen</a:t>
            </a:r>
            <a:r>
              <a:rPr lang="en-GB" sz="1600" dirty="0" smtClean="0"/>
              <a:t>. </a:t>
            </a:r>
            <a:r>
              <a:rPr lang="en-US" sz="1600" dirty="0" smtClean="0"/>
              <a:t>Explain </a:t>
            </a:r>
            <a:r>
              <a:rPr lang="en-US" sz="1600" dirty="0"/>
              <a:t>why these antibodies are only effective against a specific pathogen</a:t>
            </a:r>
            <a:r>
              <a:rPr lang="en-US" sz="1600" dirty="0" smtClean="0"/>
              <a:t>.</a:t>
            </a:r>
          </a:p>
          <a:p>
            <a:endParaRPr lang="en-US" sz="1600" dirty="0" smtClean="0"/>
          </a:p>
          <a:p>
            <a:endParaRPr lang="en-US" sz="1600" dirty="0"/>
          </a:p>
          <a:p>
            <a:endParaRPr lang="en-US" sz="1600" dirty="0"/>
          </a:p>
          <a:p>
            <a:endParaRPr lang="en-US" sz="1600" dirty="0" smtClean="0"/>
          </a:p>
          <a:p>
            <a:endParaRPr lang="en-US" sz="1600" dirty="0"/>
          </a:p>
          <a:p>
            <a:endParaRPr lang="en-US" sz="1600" dirty="0"/>
          </a:p>
          <a:p>
            <a:pPr algn="r"/>
            <a:r>
              <a:rPr lang="en-GB" sz="1600" dirty="0" smtClean="0"/>
              <a:t>(</a:t>
            </a:r>
            <a:r>
              <a:rPr lang="en-GB" sz="1600" dirty="0"/>
              <a:t>2 marks)</a:t>
            </a:r>
          </a:p>
        </p:txBody>
      </p:sp>
      <p:sp>
        <p:nvSpPr>
          <p:cNvPr id="2" name="Rectangle 1"/>
          <p:cNvSpPr/>
          <p:nvPr/>
        </p:nvSpPr>
        <p:spPr>
          <a:xfrm>
            <a:off x="216024" y="4581128"/>
            <a:ext cx="4139952" cy="2062103"/>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1600" dirty="0" smtClean="0"/>
              <a:t>Explain </a:t>
            </a:r>
            <a:r>
              <a:rPr lang="en-US" sz="1600" dirty="0"/>
              <a:t>what is meant by an antigen.</a:t>
            </a:r>
          </a:p>
          <a:p>
            <a:endParaRPr lang="en-GB" sz="1600" i="1" dirty="0" smtClean="0"/>
          </a:p>
          <a:p>
            <a:endParaRPr lang="en-GB" sz="1600" i="1" dirty="0"/>
          </a:p>
          <a:p>
            <a:endParaRPr lang="en-GB" sz="1600" i="1" dirty="0" smtClean="0"/>
          </a:p>
          <a:p>
            <a:endParaRPr lang="en-GB" sz="1600" i="1" dirty="0"/>
          </a:p>
          <a:p>
            <a:endParaRPr lang="en-GB" sz="1600" i="1" dirty="0" smtClean="0"/>
          </a:p>
          <a:p>
            <a:endParaRPr lang="en-GB" sz="1600" i="1" dirty="0"/>
          </a:p>
          <a:p>
            <a:pPr algn="r"/>
            <a:r>
              <a:rPr lang="en-GB" sz="1600" dirty="0" smtClean="0"/>
              <a:t>(</a:t>
            </a:r>
            <a:r>
              <a:rPr lang="en-GB" sz="1600" dirty="0"/>
              <a:t>2 marks)</a:t>
            </a:r>
          </a:p>
        </p:txBody>
      </p:sp>
      <p:sp>
        <p:nvSpPr>
          <p:cNvPr id="3" name="Rectangle 2"/>
          <p:cNvSpPr/>
          <p:nvPr/>
        </p:nvSpPr>
        <p:spPr>
          <a:xfrm>
            <a:off x="4570678" y="1340768"/>
            <a:ext cx="4393810" cy="5302463"/>
          </a:xfrm>
          <a:prstGeom prst="rect">
            <a:avLst/>
          </a:prstGeom>
        </p:spPr>
        <p:style>
          <a:lnRef idx="2">
            <a:schemeClr val="dk1"/>
          </a:lnRef>
          <a:fillRef idx="1">
            <a:schemeClr val="lt1"/>
          </a:fillRef>
          <a:effectRef idx="0">
            <a:schemeClr val="dk1"/>
          </a:effectRef>
          <a:fontRef idx="minor">
            <a:schemeClr val="dk1"/>
          </a:fontRef>
        </p:style>
        <p:txBody>
          <a:bodyPr wrap="square">
            <a:noAutofit/>
          </a:bodyPr>
          <a:lstStyle/>
          <a:p>
            <a:r>
              <a:rPr lang="en-US" sz="1600" dirty="0"/>
              <a:t>Other scientists have been working with mice. These scientists have suggested </a:t>
            </a:r>
            <a:r>
              <a:rPr lang="en-US" sz="1600" dirty="0" smtClean="0"/>
              <a:t>that chlamydia </a:t>
            </a:r>
            <a:r>
              <a:rPr lang="en-US" sz="1600" dirty="0"/>
              <a:t>may cause heart disease in a different way. They have found a protein </a:t>
            </a:r>
            <a:r>
              <a:rPr lang="en-US" sz="1600" dirty="0" smtClean="0"/>
              <a:t>on the </a:t>
            </a:r>
            <a:r>
              <a:rPr lang="en-US" sz="1600" dirty="0"/>
              <a:t>surface of chlamydia cells which is similar to a protein in the heart muscle </a:t>
            </a:r>
            <a:r>
              <a:rPr lang="en-US" sz="1600" dirty="0" smtClean="0"/>
              <a:t>of mice</a:t>
            </a:r>
            <a:r>
              <a:rPr lang="en-US" sz="1600" dirty="0"/>
              <a:t>. After an infection with chlamydia, cells of the immune system of the mice </a:t>
            </a:r>
            <a:r>
              <a:rPr lang="en-US" sz="1600" dirty="0" smtClean="0"/>
              <a:t>may attack </a:t>
            </a:r>
            <a:r>
              <a:rPr lang="en-US" sz="1600" dirty="0"/>
              <a:t>their heart muscle cells and cause heart disease</a:t>
            </a:r>
            <a:r>
              <a:rPr lang="en-US" sz="1600" dirty="0" smtClean="0"/>
              <a:t>.</a:t>
            </a:r>
          </a:p>
          <a:p>
            <a:r>
              <a:rPr lang="en-US" sz="1600" dirty="0" smtClean="0"/>
              <a:t>After </a:t>
            </a:r>
            <a:r>
              <a:rPr lang="en-US" sz="1600" dirty="0"/>
              <a:t>an infection with chlamydia, cells of the immune system of the mice may attack</a:t>
            </a:r>
          </a:p>
          <a:p>
            <a:r>
              <a:rPr lang="en-US" sz="1600" dirty="0"/>
              <a:t>the heart muscle </a:t>
            </a:r>
            <a:r>
              <a:rPr lang="en-US" sz="1600" dirty="0" smtClean="0"/>
              <a:t>cells. Explain </a:t>
            </a:r>
            <a:r>
              <a:rPr lang="en-US" sz="1600" dirty="0"/>
              <a:t>why</a:t>
            </a:r>
            <a:r>
              <a:rPr lang="en-US" sz="1600" dirty="0" smtClean="0"/>
              <a:t>.</a:t>
            </a:r>
          </a:p>
          <a:p>
            <a:endParaRPr lang="en-US" sz="1600" dirty="0"/>
          </a:p>
          <a:p>
            <a:endParaRPr lang="en-US" sz="1600" dirty="0" smtClean="0"/>
          </a:p>
          <a:p>
            <a:endParaRPr lang="en-US" sz="1600" dirty="0" smtClean="0"/>
          </a:p>
          <a:p>
            <a:endParaRPr lang="en-US" sz="1600" dirty="0"/>
          </a:p>
          <a:p>
            <a:endParaRPr lang="en-US" sz="1600" dirty="0" smtClean="0"/>
          </a:p>
          <a:p>
            <a:endParaRPr lang="en-US" sz="1600" dirty="0"/>
          </a:p>
          <a:p>
            <a:endParaRPr lang="en-US" sz="1600" dirty="0" smtClean="0"/>
          </a:p>
          <a:p>
            <a:endParaRPr lang="en-US" sz="1600" dirty="0"/>
          </a:p>
          <a:p>
            <a:pPr algn="r"/>
            <a:r>
              <a:rPr lang="en-US" sz="1600" dirty="0" smtClean="0"/>
              <a:t>(2 marks)</a:t>
            </a:r>
            <a:endParaRPr lang="en-GB" sz="1600" dirty="0"/>
          </a:p>
        </p:txBody>
      </p:sp>
    </p:spTree>
    <p:extLst>
      <p:ext uri="{BB962C8B-B14F-4D97-AF65-F5344CB8AC3E}">
        <p14:creationId xmlns:p14="http://schemas.microsoft.com/office/powerpoint/2010/main" val="86493822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16024" y="1340768"/>
            <a:ext cx="4355976" cy="5262979"/>
          </a:xfrm>
          <a:prstGeom prst="rect">
            <a:avLst/>
          </a:prstGeom>
          <a:noFill/>
        </p:spPr>
        <p:style>
          <a:lnRef idx="2">
            <a:schemeClr val="dk1"/>
          </a:lnRef>
          <a:fillRef idx="1">
            <a:schemeClr val="lt1"/>
          </a:fillRef>
          <a:effectRef idx="0">
            <a:schemeClr val="dk1"/>
          </a:effectRef>
          <a:fontRef idx="minor">
            <a:schemeClr val="dk1"/>
          </a:fontRef>
        </p:style>
        <p:txBody>
          <a:bodyPr wrap="square">
            <a:spAutoFit/>
          </a:bodyPr>
          <a:lstStyle/>
          <a:p>
            <a:r>
              <a:rPr lang="en-US" sz="1600" dirty="0"/>
              <a:t>Scientists use this antibody to detect an antigen on the bacterium that causes </a:t>
            </a:r>
            <a:r>
              <a:rPr lang="en-US" sz="1600" dirty="0" smtClean="0"/>
              <a:t>stomach ulcers</a:t>
            </a:r>
            <a:r>
              <a:rPr lang="en-US" sz="1600" dirty="0"/>
              <a:t>. Explain why the antibody will only detect this antigen.</a:t>
            </a:r>
          </a:p>
          <a:p>
            <a:endParaRPr lang="en-GB" sz="1600" i="1" dirty="0" smtClean="0"/>
          </a:p>
          <a:p>
            <a:endParaRPr lang="en-GB" sz="1600" i="1" dirty="0"/>
          </a:p>
          <a:p>
            <a:endParaRPr lang="en-GB" sz="1600" i="1" dirty="0" smtClean="0"/>
          </a:p>
          <a:p>
            <a:endParaRPr lang="en-GB" sz="1600" i="1" dirty="0"/>
          </a:p>
          <a:p>
            <a:endParaRPr lang="en-GB" sz="1600" i="1" dirty="0" smtClean="0"/>
          </a:p>
          <a:p>
            <a:endParaRPr lang="en-GB" sz="1600" i="1" dirty="0"/>
          </a:p>
          <a:p>
            <a:endParaRPr lang="en-GB" sz="1600" i="1" dirty="0" smtClean="0"/>
          </a:p>
          <a:p>
            <a:endParaRPr lang="en-GB" sz="1600" i="1" dirty="0"/>
          </a:p>
          <a:p>
            <a:endParaRPr lang="en-GB" sz="1600" i="1" dirty="0" smtClean="0"/>
          </a:p>
          <a:p>
            <a:endParaRPr lang="en-GB" sz="1600" i="1" dirty="0"/>
          </a:p>
          <a:p>
            <a:endParaRPr lang="en-GB" sz="1600" i="1" dirty="0" smtClean="0"/>
          </a:p>
          <a:p>
            <a:endParaRPr lang="en-GB" sz="1600" i="1" dirty="0"/>
          </a:p>
          <a:p>
            <a:endParaRPr lang="en-GB" sz="1600" i="1" dirty="0" smtClean="0"/>
          </a:p>
          <a:p>
            <a:endParaRPr lang="en-GB" sz="1600" i="1" dirty="0" smtClean="0"/>
          </a:p>
          <a:p>
            <a:endParaRPr lang="en-GB" sz="1600" i="1" dirty="0"/>
          </a:p>
          <a:p>
            <a:endParaRPr lang="en-GB" sz="1600" i="1" dirty="0" smtClean="0"/>
          </a:p>
          <a:p>
            <a:pPr algn="r"/>
            <a:r>
              <a:rPr lang="en-GB" sz="1600" dirty="0" smtClean="0"/>
              <a:t>(</a:t>
            </a:r>
            <a:r>
              <a:rPr lang="en-GB" sz="1600" dirty="0"/>
              <a:t>3 marks)</a:t>
            </a:r>
          </a:p>
        </p:txBody>
      </p:sp>
      <p:sp>
        <p:nvSpPr>
          <p:cNvPr id="4" name="TextBox 3"/>
          <p:cNvSpPr txBox="1"/>
          <p:nvPr/>
        </p:nvSpPr>
        <p:spPr>
          <a:xfrm>
            <a:off x="179512" y="188640"/>
            <a:ext cx="8784976"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b="1" dirty="0" smtClean="0">
                <a:latin typeface="Arial" pitchFamily="34" charset="0"/>
                <a:cs typeface="Arial" pitchFamily="34" charset="0"/>
              </a:rPr>
              <a:t>Unit 1: Chapter 6: Immunity</a:t>
            </a:r>
            <a:endParaRPr lang="en-GB" b="1" dirty="0">
              <a:latin typeface="Arial" pitchFamily="34" charset="0"/>
              <a:cs typeface="Arial" pitchFamily="34" charset="0"/>
            </a:endParaRPr>
          </a:p>
        </p:txBody>
      </p:sp>
      <p:sp>
        <p:nvSpPr>
          <p:cNvPr id="12" name="TextBox 11"/>
          <p:cNvSpPr txBox="1"/>
          <p:nvPr/>
        </p:nvSpPr>
        <p:spPr>
          <a:xfrm>
            <a:off x="179512" y="755412"/>
            <a:ext cx="8784976"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b="1" dirty="0" smtClean="0">
                <a:latin typeface="Arial" pitchFamily="34" charset="0"/>
                <a:cs typeface="Arial" pitchFamily="34" charset="0"/>
              </a:rPr>
              <a:t>Exam questions</a:t>
            </a:r>
            <a:endParaRPr lang="en-GB" b="1" dirty="0">
              <a:latin typeface="Arial" pitchFamily="34" charset="0"/>
              <a:cs typeface="Arial" pitchFamily="34" charset="0"/>
            </a:endParaRPr>
          </a:p>
        </p:txBody>
      </p:sp>
      <p:sp>
        <p:nvSpPr>
          <p:cNvPr id="3" name="Rectangle 2"/>
          <p:cNvSpPr/>
          <p:nvPr/>
        </p:nvSpPr>
        <p:spPr>
          <a:xfrm>
            <a:off x="4788024" y="1340768"/>
            <a:ext cx="4176464" cy="526297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1600" dirty="0"/>
              <a:t>Some white blood cells are phagocytic. Describe how these phagocytic white blood</a:t>
            </a:r>
          </a:p>
          <a:p>
            <a:r>
              <a:rPr lang="en-GB" sz="1600" dirty="0"/>
              <a:t>cells destroy bacteria.</a:t>
            </a:r>
          </a:p>
          <a:p>
            <a:endParaRPr lang="en-GB" sz="1600" i="1" dirty="0" smtClean="0"/>
          </a:p>
          <a:p>
            <a:endParaRPr lang="en-GB" sz="1600" i="1" dirty="0"/>
          </a:p>
          <a:p>
            <a:endParaRPr lang="en-GB" sz="1600" i="1" dirty="0" smtClean="0"/>
          </a:p>
          <a:p>
            <a:endParaRPr lang="en-GB" sz="1600" i="1" dirty="0" smtClean="0"/>
          </a:p>
          <a:p>
            <a:endParaRPr lang="en-GB" sz="1600" i="1" dirty="0"/>
          </a:p>
          <a:p>
            <a:endParaRPr lang="en-GB" sz="1600" i="1" dirty="0" smtClean="0"/>
          </a:p>
          <a:p>
            <a:endParaRPr lang="en-GB" sz="1600" i="1" dirty="0"/>
          </a:p>
          <a:p>
            <a:endParaRPr lang="en-GB" sz="1600" i="1" dirty="0" smtClean="0"/>
          </a:p>
          <a:p>
            <a:endParaRPr lang="en-GB" sz="1600" i="1" dirty="0"/>
          </a:p>
          <a:p>
            <a:endParaRPr lang="en-GB" sz="1600" i="1" dirty="0" smtClean="0"/>
          </a:p>
          <a:p>
            <a:endParaRPr lang="en-GB" sz="1600" i="1" dirty="0"/>
          </a:p>
          <a:p>
            <a:endParaRPr lang="en-GB" sz="1600" i="1" dirty="0" smtClean="0"/>
          </a:p>
          <a:p>
            <a:endParaRPr lang="en-GB" sz="1600" i="1" dirty="0"/>
          </a:p>
          <a:p>
            <a:endParaRPr lang="en-GB" sz="1600" i="1" dirty="0" smtClean="0"/>
          </a:p>
          <a:p>
            <a:endParaRPr lang="en-GB" sz="1600" i="1" dirty="0"/>
          </a:p>
          <a:p>
            <a:endParaRPr lang="en-GB" sz="1600" i="1" dirty="0" smtClean="0"/>
          </a:p>
          <a:p>
            <a:pPr algn="r"/>
            <a:endParaRPr lang="en-GB" sz="1600" dirty="0"/>
          </a:p>
          <a:p>
            <a:pPr algn="r"/>
            <a:r>
              <a:rPr lang="en-GB" sz="1600" dirty="0" smtClean="0"/>
              <a:t>(</a:t>
            </a:r>
            <a:r>
              <a:rPr lang="en-GB" sz="1600" dirty="0"/>
              <a:t>4 marks)</a:t>
            </a: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9" y="2446675"/>
            <a:ext cx="3874576" cy="18464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628568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9512" y="188640"/>
            <a:ext cx="8784976"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b="1" dirty="0" smtClean="0">
                <a:latin typeface="Arial" pitchFamily="34" charset="0"/>
                <a:cs typeface="Arial" pitchFamily="34" charset="0"/>
              </a:rPr>
              <a:t>Unit 1: Chapter 6: Immunity</a:t>
            </a:r>
            <a:endParaRPr lang="en-GB" b="1" dirty="0">
              <a:latin typeface="Arial" pitchFamily="34" charset="0"/>
              <a:cs typeface="Arial" pitchFamily="34" charset="0"/>
            </a:endParaRPr>
          </a:p>
        </p:txBody>
      </p:sp>
      <p:sp>
        <p:nvSpPr>
          <p:cNvPr id="12" name="TextBox 11"/>
          <p:cNvSpPr txBox="1"/>
          <p:nvPr/>
        </p:nvSpPr>
        <p:spPr>
          <a:xfrm>
            <a:off x="179512" y="755412"/>
            <a:ext cx="8784976"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b="1" dirty="0" smtClean="0">
                <a:latin typeface="Arial" pitchFamily="34" charset="0"/>
                <a:cs typeface="Arial" pitchFamily="34" charset="0"/>
              </a:rPr>
              <a:t>Exam questions</a:t>
            </a:r>
            <a:endParaRPr lang="en-GB" b="1" dirty="0">
              <a:latin typeface="Arial" pitchFamily="34" charset="0"/>
              <a:cs typeface="Arial" pitchFamily="34" charset="0"/>
            </a:endParaRPr>
          </a:p>
        </p:txBody>
      </p:sp>
      <p:sp>
        <p:nvSpPr>
          <p:cNvPr id="5" name="Rectangle 4"/>
          <p:cNvSpPr/>
          <p:nvPr/>
        </p:nvSpPr>
        <p:spPr>
          <a:xfrm>
            <a:off x="179512" y="1340768"/>
            <a:ext cx="8784976" cy="526297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1600" dirty="0"/>
              <a:t>Scientists have developed vaccines against HPV. One of the vaccines contains HPV</a:t>
            </a:r>
          </a:p>
          <a:p>
            <a:r>
              <a:rPr lang="en-GB" sz="1600" dirty="0"/>
              <a:t>antigens</a:t>
            </a:r>
            <a:r>
              <a:rPr lang="en-GB" sz="1600" dirty="0" smtClean="0"/>
              <a:t>. </a:t>
            </a:r>
          </a:p>
          <a:p>
            <a:r>
              <a:rPr lang="en-US" sz="1600" dirty="0" smtClean="0"/>
              <a:t>What </a:t>
            </a:r>
            <a:r>
              <a:rPr lang="en-US" sz="1600" dirty="0"/>
              <a:t>is an HPV antigen?</a:t>
            </a:r>
          </a:p>
          <a:p>
            <a:endParaRPr lang="en-GB" sz="1600" i="1" dirty="0"/>
          </a:p>
          <a:p>
            <a:pPr algn="r"/>
            <a:r>
              <a:rPr lang="en-GB" sz="1600" dirty="0" smtClean="0"/>
              <a:t>(</a:t>
            </a:r>
            <a:r>
              <a:rPr lang="en-GB" sz="1600" dirty="0"/>
              <a:t>2 marks)</a:t>
            </a:r>
          </a:p>
          <a:p>
            <a:r>
              <a:rPr lang="en-US" sz="1600" dirty="0" smtClean="0"/>
              <a:t>A </a:t>
            </a:r>
            <a:r>
              <a:rPr lang="en-US" sz="1600" dirty="0"/>
              <a:t>vaccine can be used to produce immunity to HPV. Describe how memory cells </a:t>
            </a:r>
            <a:r>
              <a:rPr lang="en-US" sz="1600" dirty="0" smtClean="0"/>
              <a:t>are </a:t>
            </a:r>
            <a:r>
              <a:rPr lang="en-GB" sz="1600" dirty="0" smtClean="0"/>
              <a:t>important </a:t>
            </a:r>
            <a:r>
              <a:rPr lang="en-GB" sz="1600" dirty="0"/>
              <a:t>in this process</a:t>
            </a:r>
            <a:r>
              <a:rPr lang="en-GB" sz="1600" dirty="0" smtClean="0"/>
              <a:t>.</a:t>
            </a:r>
          </a:p>
          <a:p>
            <a:endParaRPr lang="en-GB" sz="1600" dirty="0" smtClean="0"/>
          </a:p>
          <a:p>
            <a:endParaRPr lang="en-GB" sz="1600" dirty="0"/>
          </a:p>
          <a:p>
            <a:endParaRPr lang="en-GB" sz="1600" dirty="0" smtClean="0"/>
          </a:p>
          <a:p>
            <a:endParaRPr lang="en-GB" sz="1600" dirty="0"/>
          </a:p>
          <a:p>
            <a:endParaRPr lang="en-GB" sz="1600" dirty="0"/>
          </a:p>
          <a:p>
            <a:endParaRPr lang="en-GB" sz="1600" dirty="0" smtClean="0"/>
          </a:p>
          <a:p>
            <a:endParaRPr lang="en-GB" sz="1600" dirty="0"/>
          </a:p>
          <a:p>
            <a:pPr algn="r"/>
            <a:r>
              <a:rPr lang="en-GB" sz="1600" dirty="0" smtClean="0"/>
              <a:t>(</a:t>
            </a:r>
            <a:r>
              <a:rPr lang="en-GB" sz="1600" dirty="0"/>
              <a:t>3 marks)</a:t>
            </a:r>
          </a:p>
          <a:p>
            <a:r>
              <a:rPr lang="en-US" sz="1600" dirty="0" smtClean="0"/>
              <a:t>Some </a:t>
            </a:r>
            <a:r>
              <a:rPr lang="en-US" sz="1600" dirty="0"/>
              <a:t>doctors suggested offering the vaccine to young men. Explain the advantage of</a:t>
            </a:r>
          </a:p>
          <a:p>
            <a:r>
              <a:rPr lang="en-US" sz="1600" dirty="0"/>
              <a:t>vaccinating young men as well as young women.</a:t>
            </a:r>
          </a:p>
          <a:p>
            <a:endParaRPr lang="en-GB" sz="1600" dirty="0" smtClean="0"/>
          </a:p>
          <a:p>
            <a:endParaRPr lang="en-GB" sz="1600" dirty="0"/>
          </a:p>
          <a:p>
            <a:endParaRPr lang="en-GB" sz="1600" dirty="0"/>
          </a:p>
          <a:p>
            <a:pPr algn="r"/>
            <a:r>
              <a:rPr lang="en-GB" sz="1600" dirty="0"/>
              <a:t>(2 marks)</a:t>
            </a:r>
          </a:p>
        </p:txBody>
      </p:sp>
    </p:spTree>
    <p:extLst>
      <p:ext uri="{BB962C8B-B14F-4D97-AF65-F5344CB8AC3E}">
        <p14:creationId xmlns:p14="http://schemas.microsoft.com/office/powerpoint/2010/main" val="179436443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79512" y="646584"/>
            <a:ext cx="2808312" cy="1918320"/>
          </a:xfrm>
          <a:prstGeom prst="rect">
            <a:avLst/>
          </a:prstGeom>
        </p:spPr>
        <p:style>
          <a:lnRef idx="2">
            <a:schemeClr val="dk1"/>
          </a:lnRef>
          <a:fillRef idx="1">
            <a:schemeClr val="lt1"/>
          </a:fillRef>
          <a:effectRef idx="0">
            <a:schemeClr val="dk1"/>
          </a:effectRef>
          <a:fontRef idx="minor">
            <a:schemeClr val="dk1"/>
          </a:fontRef>
        </p:style>
        <p:txBody>
          <a:bodyPr wrap="square">
            <a:noAutofit/>
          </a:bodyPr>
          <a:lstStyle/>
          <a:p>
            <a:r>
              <a:rPr lang="en-GB" sz="1500" b="1" u="sng" dirty="0" smtClean="0"/>
              <a:t>January 2009</a:t>
            </a:r>
          </a:p>
          <a:p>
            <a:r>
              <a:rPr lang="en-GB" sz="1500" dirty="0" smtClean="0"/>
              <a:t>Question 1 – Chapter 1 &amp; 5</a:t>
            </a:r>
          </a:p>
          <a:p>
            <a:r>
              <a:rPr lang="en-GB" sz="1500" dirty="0" smtClean="0"/>
              <a:t>Question 2 – Chapter 2</a:t>
            </a:r>
          </a:p>
          <a:p>
            <a:r>
              <a:rPr lang="en-GB" sz="1500" dirty="0" smtClean="0"/>
              <a:t>Question 3 – Chapter 3</a:t>
            </a:r>
          </a:p>
          <a:p>
            <a:r>
              <a:rPr lang="en-GB" sz="1500" dirty="0" smtClean="0"/>
              <a:t>Question 4 – Chapter 4</a:t>
            </a:r>
          </a:p>
          <a:p>
            <a:r>
              <a:rPr lang="en-GB" sz="1500" dirty="0" smtClean="0"/>
              <a:t>Question 5 – Chapter 6</a:t>
            </a:r>
          </a:p>
          <a:p>
            <a:r>
              <a:rPr lang="en-GB" sz="1500" dirty="0" smtClean="0"/>
              <a:t>Question 6 </a:t>
            </a:r>
            <a:r>
              <a:rPr lang="en-GB" sz="1500" dirty="0"/>
              <a:t>–</a:t>
            </a:r>
            <a:r>
              <a:rPr lang="en-GB" sz="1500" dirty="0" smtClean="0"/>
              <a:t> Chapter 3, 6 &amp; 4</a:t>
            </a:r>
            <a:endParaRPr lang="en-GB" sz="1500" dirty="0"/>
          </a:p>
        </p:txBody>
      </p:sp>
      <p:sp>
        <p:nvSpPr>
          <p:cNvPr id="6" name="TextBox 5"/>
          <p:cNvSpPr txBox="1"/>
          <p:nvPr/>
        </p:nvSpPr>
        <p:spPr>
          <a:xfrm>
            <a:off x="179512" y="188640"/>
            <a:ext cx="8784976"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b="1" dirty="0" smtClean="0">
                <a:latin typeface="Arial" pitchFamily="34" charset="0"/>
                <a:cs typeface="Arial" pitchFamily="34" charset="0"/>
              </a:rPr>
              <a:t>More exam questions</a:t>
            </a:r>
            <a:endParaRPr lang="en-GB" b="1" dirty="0">
              <a:latin typeface="Arial" pitchFamily="34" charset="0"/>
              <a:cs typeface="Arial" pitchFamily="34" charset="0"/>
            </a:endParaRPr>
          </a:p>
        </p:txBody>
      </p:sp>
      <p:sp>
        <p:nvSpPr>
          <p:cNvPr id="7" name="Rectangle 6"/>
          <p:cNvSpPr/>
          <p:nvPr/>
        </p:nvSpPr>
        <p:spPr>
          <a:xfrm>
            <a:off x="179512" y="2714144"/>
            <a:ext cx="2808312" cy="193899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GB" sz="1500" b="1" u="sng" dirty="0" smtClean="0"/>
              <a:t>June 2009</a:t>
            </a:r>
          </a:p>
          <a:p>
            <a:r>
              <a:rPr lang="en-GB" sz="1500" dirty="0" smtClean="0"/>
              <a:t>Question 1 – Chapter 3</a:t>
            </a:r>
          </a:p>
          <a:p>
            <a:r>
              <a:rPr lang="en-GB" sz="1500" dirty="0" smtClean="0"/>
              <a:t>Question 2 – Chapter 5 &amp; 1</a:t>
            </a:r>
          </a:p>
          <a:p>
            <a:r>
              <a:rPr lang="en-GB" sz="1500" dirty="0" smtClean="0"/>
              <a:t>Question 3 – Chapter 2</a:t>
            </a:r>
          </a:p>
          <a:p>
            <a:r>
              <a:rPr lang="en-GB" sz="1500" dirty="0" smtClean="0"/>
              <a:t>Question 4 – Chapter 6</a:t>
            </a:r>
          </a:p>
          <a:p>
            <a:r>
              <a:rPr lang="en-GB" sz="1500" dirty="0" smtClean="0"/>
              <a:t>Question 5 – Chapter 3, 1 &amp; 6</a:t>
            </a:r>
          </a:p>
          <a:p>
            <a:r>
              <a:rPr lang="en-GB" sz="1500" dirty="0" smtClean="0"/>
              <a:t>Question 6 </a:t>
            </a:r>
            <a:r>
              <a:rPr lang="en-GB" sz="1500" dirty="0"/>
              <a:t>–</a:t>
            </a:r>
            <a:r>
              <a:rPr lang="en-GB" sz="1500" dirty="0" smtClean="0"/>
              <a:t> Chapter 6 &amp; 4 </a:t>
            </a:r>
          </a:p>
          <a:p>
            <a:r>
              <a:rPr lang="en-GB" sz="1500" dirty="0" smtClean="0"/>
              <a:t>Question 7 – Chapter 2 &amp; 3</a:t>
            </a:r>
            <a:endParaRPr lang="en-GB" sz="1500" dirty="0"/>
          </a:p>
        </p:txBody>
      </p:sp>
      <p:sp>
        <p:nvSpPr>
          <p:cNvPr id="8" name="Rectangle 7"/>
          <p:cNvSpPr/>
          <p:nvPr/>
        </p:nvSpPr>
        <p:spPr>
          <a:xfrm>
            <a:off x="179512" y="4802376"/>
            <a:ext cx="2808312" cy="193899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GB" sz="1500" b="1" u="sng" dirty="0" smtClean="0"/>
              <a:t>January 2010</a:t>
            </a:r>
          </a:p>
          <a:p>
            <a:r>
              <a:rPr lang="en-GB" sz="1500" dirty="0" smtClean="0"/>
              <a:t>Question 1 – Chapter 2</a:t>
            </a:r>
          </a:p>
          <a:p>
            <a:r>
              <a:rPr lang="en-GB" sz="1500" dirty="0" smtClean="0"/>
              <a:t>Question 2 – Chapter 4 &amp; 1</a:t>
            </a:r>
          </a:p>
          <a:p>
            <a:r>
              <a:rPr lang="en-GB" sz="1500" dirty="0" smtClean="0"/>
              <a:t>Question 3 – Chapter 2</a:t>
            </a:r>
          </a:p>
          <a:p>
            <a:r>
              <a:rPr lang="en-GB" sz="1500" dirty="0" smtClean="0"/>
              <a:t>Question 4 – Chapter 3</a:t>
            </a:r>
          </a:p>
          <a:p>
            <a:r>
              <a:rPr lang="en-GB" sz="1500" dirty="0" smtClean="0"/>
              <a:t>Question 5 – Chapter 3 &amp; 1</a:t>
            </a:r>
          </a:p>
          <a:p>
            <a:r>
              <a:rPr lang="en-GB" sz="1500" dirty="0" smtClean="0"/>
              <a:t>Question 6 </a:t>
            </a:r>
            <a:r>
              <a:rPr lang="en-GB" sz="1500" dirty="0"/>
              <a:t>–</a:t>
            </a:r>
            <a:r>
              <a:rPr lang="en-GB" sz="1500" dirty="0" smtClean="0"/>
              <a:t> Chapter 6</a:t>
            </a:r>
          </a:p>
          <a:p>
            <a:r>
              <a:rPr lang="en-GB" sz="1500" dirty="0" smtClean="0"/>
              <a:t>Question 7 – Chapter 5</a:t>
            </a:r>
            <a:endParaRPr lang="en-GB" sz="1500" dirty="0"/>
          </a:p>
        </p:txBody>
      </p:sp>
      <p:sp>
        <p:nvSpPr>
          <p:cNvPr id="9" name="Rectangle 8"/>
          <p:cNvSpPr/>
          <p:nvPr/>
        </p:nvSpPr>
        <p:spPr>
          <a:xfrm>
            <a:off x="3167844" y="624925"/>
            <a:ext cx="2808312" cy="193899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GB" sz="1500" b="1" u="sng" dirty="0" smtClean="0"/>
              <a:t>June 2010</a:t>
            </a:r>
          </a:p>
          <a:p>
            <a:r>
              <a:rPr lang="en-GB" sz="1500" dirty="0" smtClean="0"/>
              <a:t>Question 1 – Chapter 3</a:t>
            </a:r>
          </a:p>
          <a:p>
            <a:r>
              <a:rPr lang="en-GB" sz="1500" dirty="0" smtClean="0"/>
              <a:t>Question 2 – Chapter 4</a:t>
            </a:r>
          </a:p>
          <a:p>
            <a:r>
              <a:rPr lang="en-GB" sz="1500" dirty="0" smtClean="0"/>
              <a:t>Question 3 – Chapter 3</a:t>
            </a:r>
          </a:p>
          <a:p>
            <a:r>
              <a:rPr lang="en-GB" sz="1500" dirty="0" smtClean="0"/>
              <a:t>Question 4 – Chapter 1 &amp; 6</a:t>
            </a:r>
          </a:p>
          <a:p>
            <a:r>
              <a:rPr lang="en-GB" sz="1500" dirty="0" smtClean="0"/>
              <a:t>Question 5 – Chapter 2</a:t>
            </a:r>
          </a:p>
          <a:p>
            <a:r>
              <a:rPr lang="en-GB" sz="1500" dirty="0" smtClean="0"/>
              <a:t>Question 6 </a:t>
            </a:r>
            <a:r>
              <a:rPr lang="en-GB" sz="1500" dirty="0"/>
              <a:t>–</a:t>
            </a:r>
            <a:r>
              <a:rPr lang="en-GB" sz="1500" dirty="0" smtClean="0"/>
              <a:t> Chapter 5</a:t>
            </a:r>
          </a:p>
          <a:p>
            <a:r>
              <a:rPr lang="en-GB" sz="1500" dirty="0" smtClean="0"/>
              <a:t>Question 7 – Chapter 3 &amp; 4</a:t>
            </a:r>
            <a:endParaRPr lang="en-GB" sz="1500" dirty="0"/>
          </a:p>
        </p:txBody>
      </p:sp>
      <p:sp>
        <p:nvSpPr>
          <p:cNvPr id="10" name="Rectangle 9"/>
          <p:cNvSpPr/>
          <p:nvPr/>
        </p:nvSpPr>
        <p:spPr>
          <a:xfrm>
            <a:off x="3171733" y="2714144"/>
            <a:ext cx="2808312" cy="1938992"/>
          </a:xfrm>
          <a:prstGeom prst="rect">
            <a:avLst/>
          </a:prstGeom>
        </p:spPr>
        <p:style>
          <a:lnRef idx="2">
            <a:schemeClr val="dk1"/>
          </a:lnRef>
          <a:fillRef idx="1">
            <a:schemeClr val="lt1"/>
          </a:fillRef>
          <a:effectRef idx="0">
            <a:schemeClr val="dk1"/>
          </a:effectRef>
          <a:fontRef idx="minor">
            <a:schemeClr val="dk1"/>
          </a:fontRef>
        </p:style>
        <p:txBody>
          <a:bodyPr wrap="square">
            <a:noAutofit/>
          </a:bodyPr>
          <a:lstStyle/>
          <a:p>
            <a:r>
              <a:rPr lang="en-GB" sz="1500" b="1" u="sng" dirty="0" smtClean="0"/>
              <a:t>January 2011</a:t>
            </a:r>
          </a:p>
          <a:p>
            <a:r>
              <a:rPr lang="en-GB" sz="1500" dirty="0" smtClean="0"/>
              <a:t>Question 1 – Chapter 3</a:t>
            </a:r>
          </a:p>
          <a:p>
            <a:r>
              <a:rPr lang="en-GB" sz="1500" dirty="0" smtClean="0"/>
              <a:t>Question 2 – Chapter 2 Question 3 – Chapter 5</a:t>
            </a:r>
          </a:p>
          <a:p>
            <a:r>
              <a:rPr lang="en-GB" sz="1500" dirty="0" smtClean="0"/>
              <a:t>Question 4 – Chapter 3 &amp; 1</a:t>
            </a:r>
          </a:p>
          <a:p>
            <a:r>
              <a:rPr lang="en-GB" sz="1500" dirty="0" smtClean="0"/>
              <a:t>Question 5 – Chapter 3 Question 6 </a:t>
            </a:r>
            <a:r>
              <a:rPr lang="en-GB" sz="1500" dirty="0"/>
              <a:t>–</a:t>
            </a:r>
            <a:r>
              <a:rPr lang="en-GB" sz="1500" dirty="0" smtClean="0"/>
              <a:t> Chapter 6</a:t>
            </a:r>
          </a:p>
          <a:p>
            <a:r>
              <a:rPr lang="en-GB" sz="1500" dirty="0" smtClean="0"/>
              <a:t>Question 7 – Chapter 4</a:t>
            </a:r>
            <a:endParaRPr lang="en-GB" sz="1500" dirty="0"/>
          </a:p>
        </p:txBody>
      </p:sp>
      <p:sp>
        <p:nvSpPr>
          <p:cNvPr id="11" name="Rectangle 10"/>
          <p:cNvSpPr/>
          <p:nvPr/>
        </p:nvSpPr>
        <p:spPr>
          <a:xfrm>
            <a:off x="3171809" y="4802376"/>
            <a:ext cx="2808312" cy="1938992"/>
          </a:xfrm>
          <a:prstGeom prst="rect">
            <a:avLst/>
          </a:prstGeom>
        </p:spPr>
        <p:style>
          <a:lnRef idx="2">
            <a:schemeClr val="dk1"/>
          </a:lnRef>
          <a:fillRef idx="1">
            <a:schemeClr val="lt1"/>
          </a:fillRef>
          <a:effectRef idx="0">
            <a:schemeClr val="dk1"/>
          </a:effectRef>
          <a:fontRef idx="minor">
            <a:schemeClr val="dk1"/>
          </a:fontRef>
        </p:style>
        <p:txBody>
          <a:bodyPr wrap="square">
            <a:noAutofit/>
          </a:bodyPr>
          <a:lstStyle/>
          <a:p>
            <a:r>
              <a:rPr lang="en-GB" sz="1300" b="1" u="sng" dirty="0" smtClean="0"/>
              <a:t>June 2011</a:t>
            </a:r>
          </a:p>
          <a:p>
            <a:r>
              <a:rPr lang="en-GB" sz="1300" dirty="0" smtClean="0"/>
              <a:t>Question 1 – Chapter 2</a:t>
            </a:r>
          </a:p>
          <a:p>
            <a:r>
              <a:rPr lang="en-GB" sz="1300" dirty="0" smtClean="0"/>
              <a:t>Question 2 – Chapter 1</a:t>
            </a:r>
          </a:p>
          <a:p>
            <a:r>
              <a:rPr lang="en-GB" sz="1300" dirty="0" smtClean="0"/>
              <a:t>Question 3 – Chapter 2</a:t>
            </a:r>
          </a:p>
          <a:p>
            <a:r>
              <a:rPr lang="en-GB" sz="1300" dirty="0" smtClean="0"/>
              <a:t>Question 4 – Chapter 4</a:t>
            </a:r>
          </a:p>
          <a:p>
            <a:r>
              <a:rPr lang="en-GB" sz="1300" dirty="0" smtClean="0"/>
              <a:t>Question 5 – Chapter 3</a:t>
            </a:r>
          </a:p>
          <a:p>
            <a:r>
              <a:rPr lang="en-GB" sz="1300" dirty="0" smtClean="0"/>
              <a:t>Question 6 </a:t>
            </a:r>
            <a:r>
              <a:rPr lang="en-GB" sz="1300" dirty="0"/>
              <a:t>–</a:t>
            </a:r>
            <a:r>
              <a:rPr lang="en-GB" sz="1300" dirty="0" smtClean="0"/>
              <a:t> Chapter 5</a:t>
            </a:r>
          </a:p>
          <a:p>
            <a:r>
              <a:rPr lang="en-GB" sz="1300" dirty="0" smtClean="0"/>
              <a:t>Question 7 – Chapter 5 &amp; 6</a:t>
            </a:r>
          </a:p>
          <a:p>
            <a:r>
              <a:rPr lang="en-GB" sz="1300" dirty="0" smtClean="0"/>
              <a:t>Question 8 – Chapter 6 &amp; 3</a:t>
            </a:r>
            <a:endParaRPr lang="en-GB" sz="1300" dirty="0"/>
          </a:p>
        </p:txBody>
      </p:sp>
      <p:sp>
        <p:nvSpPr>
          <p:cNvPr id="13" name="Rectangle 12"/>
          <p:cNvSpPr/>
          <p:nvPr/>
        </p:nvSpPr>
        <p:spPr>
          <a:xfrm>
            <a:off x="6156176" y="624925"/>
            <a:ext cx="2808312" cy="1938992"/>
          </a:xfrm>
          <a:prstGeom prst="rect">
            <a:avLst/>
          </a:prstGeom>
        </p:spPr>
        <p:style>
          <a:lnRef idx="2">
            <a:schemeClr val="dk1"/>
          </a:lnRef>
          <a:fillRef idx="1">
            <a:schemeClr val="lt1"/>
          </a:fillRef>
          <a:effectRef idx="0">
            <a:schemeClr val="dk1"/>
          </a:effectRef>
          <a:fontRef idx="minor">
            <a:schemeClr val="dk1"/>
          </a:fontRef>
        </p:style>
        <p:txBody>
          <a:bodyPr wrap="square">
            <a:noAutofit/>
          </a:bodyPr>
          <a:lstStyle/>
          <a:p>
            <a:r>
              <a:rPr lang="en-GB" sz="1300" b="1" u="sng" dirty="0" smtClean="0"/>
              <a:t>January 2012</a:t>
            </a:r>
          </a:p>
          <a:p>
            <a:r>
              <a:rPr lang="en-GB" sz="1300" dirty="0" smtClean="0"/>
              <a:t>Question 1 – Chapter 3</a:t>
            </a:r>
          </a:p>
          <a:p>
            <a:r>
              <a:rPr lang="en-GB" sz="1300" dirty="0" smtClean="0"/>
              <a:t>Question 2 – Chapter 4</a:t>
            </a:r>
          </a:p>
          <a:p>
            <a:r>
              <a:rPr lang="en-GB" sz="1300" dirty="0" smtClean="0"/>
              <a:t>Question 3 – Chapter 3</a:t>
            </a:r>
          </a:p>
          <a:p>
            <a:r>
              <a:rPr lang="en-GB" sz="1300" dirty="0" smtClean="0"/>
              <a:t>Question 4 – Chapter 1 &amp; 4</a:t>
            </a:r>
          </a:p>
          <a:p>
            <a:r>
              <a:rPr lang="en-GB" sz="1300" dirty="0" smtClean="0"/>
              <a:t>Question 5 – Chapter 5</a:t>
            </a:r>
          </a:p>
          <a:p>
            <a:r>
              <a:rPr lang="en-GB" sz="1300" dirty="0" smtClean="0"/>
              <a:t>Question 6 </a:t>
            </a:r>
            <a:r>
              <a:rPr lang="en-GB" sz="1300" dirty="0"/>
              <a:t>–</a:t>
            </a:r>
            <a:r>
              <a:rPr lang="en-GB" sz="1300" dirty="0" smtClean="0"/>
              <a:t> Chapter 6</a:t>
            </a:r>
          </a:p>
          <a:p>
            <a:r>
              <a:rPr lang="en-GB" sz="1300" dirty="0" smtClean="0"/>
              <a:t>Question 7 – Chapter 2 &amp; 5</a:t>
            </a:r>
          </a:p>
          <a:p>
            <a:r>
              <a:rPr lang="en-GB" sz="1300" dirty="0" smtClean="0"/>
              <a:t>Question 8 – Chapter 6  &amp; 3</a:t>
            </a:r>
            <a:endParaRPr lang="en-GB" sz="1300" dirty="0"/>
          </a:p>
        </p:txBody>
      </p:sp>
      <p:sp>
        <p:nvSpPr>
          <p:cNvPr id="14" name="Rectangle 13"/>
          <p:cNvSpPr/>
          <p:nvPr/>
        </p:nvSpPr>
        <p:spPr>
          <a:xfrm>
            <a:off x="6156176" y="2714144"/>
            <a:ext cx="2808312" cy="1938992"/>
          </a:xfrm>
          <a:prstGeom prst="rect">
            <a:avLst/>
          </a:prstGeom>
        </p:spPr>
        <p:style>
          <a:lnRef idx="2">
            <a:schemeClr val="dk1"/>
          </a:lnRef>
          <a:fillRef idx="1">
            <a:schemeClr val="lt1"/>
          </a:fillRef>
          <a:effectRef idx="0">
            <a:schemeClr val="dk1"/>
          </a:effectRef>
          <a:fontRef idx="minor">
            <a:schemeClr val="dk1"/>
          </a:fontRef>
        </p:style>
        <p:txBody>
          <a:bodyPr wrap="square">
            <a:noAutofit/>
          </a:bodyPr>
          <a:lstStyle/>
          <a:p>
            <a:r>
              <a:rPr lang="en-GB" sz="1300" b="1" u="sng" dirty="0" smtClean="0"/>
              <a:t>June 2012</a:t>
            </a:r>
          </a:p>
          <a:p>
            <a:r>
              <a:rPr lang="en-GB" sz="1300" dirty="0" smtClean="0"/>
              <a:t>Question 1 – Chapter 3</a:t>
            </a:r>
          </a:p>
          <a:p>
            <a:r>
              <a:rPr lang="en-GB" sz="1300" dirty="0" smtClean="0"/>
              <a:t>Question 2 – Chapter 1 &amp; 5</a:t>
            </a:r>
          </a:p>
          <a:p>
            <a:r>
              <a:rPr lang="en-GB" sz="1300" dirty="0" smtClean="0"/>
              <a:t>Question 3 – Chapter 4</a:t>
            </a:r>
          </a:p>
          <a:p>
            <a:r>
              <a:rPr lang="en-GB" sz="1300" dirty="0" smtClean="0"/>
              <a:t>Question 4 – Chapter 3</a:t>
            </a:r>
          </a:p>
          <a:p>
            <a:r>
              <a:rPr lang="en-GB" sz="1300" dirty="0" smtClean="0"/>
              <a:t>Question 5 – Chapter 6</a:t>
            </a:r>
          </a:p>
          <a:p>
            <a:r>
              <a:rPr lang="en-GB" sz="1300" dirty="0" smtClean="0"/>
              <a:t>Question 6 </a:t>
            </a:r>
            <a:r>
              <a:rPr lang="en-GB" sz="1300" dirty="0"/>
              <a:t>–</a:t>
            </a:r>
            <a:r>
              <a:rPr lang="en-GB" sz="1300" dirty="0" smtClean="0"/>
              <a:t> Chapter 2 &amp; 3</a:t>
            </a:r>
          </a:p>
          <a:p>
            <a:r>
              <a:rPr lang="en-GB" sz="1300" dirty="0" smtClean="0"/>
              <a:t>Question 7 – Chapter 2 &amp; 3</a:t>
            </a:r>
          </a:p>
          <a:p>
            <a:r>
              <a:rPr lang="en-GB" sz="1300" dirty="0" smtClean="0"/>
              <a:t>Question 8 – Chapter 5</a:t>
            </a:r>
            <a:endParaRPr lang="en-GB" sz="1300" dirty="0"/>
          </a:p>
        </p:txBody>
      </p:sp>
      <p:sp>
        <p:nvSpPr>
          <p:cNvPr id="15" name="Rectangle 14"/>
          <p:cNvSpPr/>
          <p:nvPr/>
        </p:nvSpPr>
        <p:spPr>
          <a:xfrm>
            <a:off x="6156176" y="4802376"/>
            <a:ext cx="2808312" cy="1938992"/>
          </a:xfrm>
          <a:prstGeom prst="rect">
            <a:avLst/>
          </a:prstGeom>
        </p:spPr>
        <p:style>
          <a:lnRef idx="2">
            <a:schemeClr val="dk1"/>
          </a:lnRef>
          <a:fillRef idx="1">
            <a:schemeClr val="lt1"/>
          </a:fillRef>
          <a:effectRef idx="0">
            <a:schemeClr val="dk1"/>
          </a:effectRef>
          <a:fontRef idx="minor">
            <a:schemeClr val="dk1"/>
          </a:fontRef>
        </p:style>
        <p:txBody>
          <a:bodyPr wrap="square">
            <a:noAutofit/>
          </a:bodyPr>
          <a:lstStyle/>
          <a:p>
            <a:r>
              <a:rPr lang="en-GB" sz="1200" b="1" u="sng" dirty="0" smtClean="0"/>
              <a:t>January 2013</a:t>
            </a:r>
          </a:p>
          <a:p>
            <a:r>
              <a:rPr lang="en-GB" sz="1200" dirty="0" smtClean="0"/>
              <a:t>Question 1 – Chapter 4</a:t>
            </a:r>
          </a:p>
          <a:p>
            <a:r>
              <a:rPr lang="en-GB" sz="1200" dirty="0" smtClean="0"/>
              <a:t>Question 2 – Chapter 3</a:t>
            </a:r>
          </a:p>
          <a:p>
            <a:r>
              <a:rPr lang="en-GB" sz="1200" dirty="0" smtClean="0"/>
              <a:t>Question 3 – Chapter 2</a:t>
            </a:r>
          </a:p>
          <a:p>
            <a:r>
              <a:rPr lang="en-GB" sz="1200" dirty="0" smtClean="0"/>
              <a:t>Question 4 – Chapter 3</a:t>
            </a:r>
          </a:p>
          <a:p>
            <a:r>
              <a:rPr lang="en-GB" sz="1200" dirty="0" smtClean="0"/>
              <a:t>Question 5 – Chapter 2</a:t>
            </a:r>
          </a:p>
          <a:p>
            <a:r>
              <a:rPr lang="en-GB" sz="1200" dirty="0" smtClean="0"/>
              <a:t>Question 6 </a:t>
            </a:r>
            <a:r>
              <a:rPr lang="en-GB" sz="1200" dirty="0"/>
              <a:t>–</a:t>
            </a:r>
            <a:r>
              <a:rPr lang="en-GB" sz="1200" dirty="0" smtClean="0"/>
              <a:t> Chapter 5</a:t>
            </a:r>
          </a:p>
          <a:p>
            <a:r>
              <a:rPr lang="en-GB" sz="1200" dirty="0" smtClean="0"/>
              <a:t>Question 7 – Chapter 1 &amp; 5</a:t>
            </a:r>
          </a:p>
          <a:p>
            <a:r>
              <a:rPr lang="en-GB" sz="1200" dirty="0" smtClean="0"/>
              <a:t>Question 8 – Chapter 6 </a:t>
            </a:r>
          </a:p>
          <a:p>
            <a:r>
              <a:rPr lang="en-GB" sz="1200" dirty="0" smtClean="0"/>
              <a:t>Question 9 </a:t>
            </a:r>
            <a:r>
              <a:rPr lang="en-GB" sz="1200" dirty="0"/>
              <a:t>– Chapter </a:t>
            </a:r>
            <a:r>
              <a:rPr lang="en-GB" sz="1200" dirty="0" smtClean="0"/>
              <a:t>3 &amp; 5</a:t>
            </a:r>
            <a:endParaRPr lang="en-GB" sz="1200" dirty="0"/>
          </a:p>
        </p:txBody>
      </p:sp>
    </p:spTree>
    <p:extLst>
      <p:ext uri="{BB962C8B-B14F-4D97-AF65-F5344CB8AC3E}">
        <p14:creationId xmlns:p14="http://schemas.microsoft.com/office/powerpoint/2010/main" val="16100035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348588"/>
            <a:ext cx="5472608" cy="4312338"/>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79512" y="188640"/>
            <a:ext cx="8784976"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b="1" dirty="0" smtClean="0">
                <a:latin typeface="Arial" pitchFamily="34" charset="0"/>
                <a:cs typeface="Arial" pitchFamily="34" charset="0"/>
              </a:rPr>
              <a:t>Unit 1: Chapter 1: Causes of Disease</a:t>
            </a:r>
            <a:endParaRPr lang="en-GB" b="1" dirty="0">
              <a:latin typeface="Arial" pitchFamily="34" charset="0"/>
              <a:cs typeface="Arial" pitchFamily="34" charset="0"/>
            </a:endParaRPr>
          </a:p>
        </p:txBody>
      </p:sp>
      <p:sp>
        <p:nvSpPr>
          <p:cNvPr id="4" name="TextBox 3"/>
          <p:cNvSpPr txBox="1"/>
          <p:nvPr/>
        </p:nvSpPr>
        <p:spPr>
          <a:xfrm>
            <a:off x="179512" y="755412"/>
            <a:ext cx="8784976"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b="1" dirty="0" smtClean="0">
                <a:latin typeface="Arial" pitchFamily="34" charset="0"/>
                <a:cs typeface="Arial" pitchFamily="34" charset="0"/>
              </a:rPr>
              <a:t>Exam questions</a:t>
            </a:r>
            <a:endParaRPr lang="en-GB" b="1" dirty="0">
              <a:latin typeface="Arial" pitchFamily="34" charset="0"/>
              <a:cs typeface="Arial" pitchFamily="34" charset="0"/>
            </a:endParaRPr>
          </a:p>
        </p:txBody>
      </p:sp>
      <p:sp>
        <p:nvSpPr>
          <p:cNvPr id="2" name="Rectangle 1"/>
          <p:cNvSpPr/>
          <p:nvPr/>
        </p:nvSpPr>
        <p:spPr>
          <a:xfrm>
            <a:off x="5868144" y="1340768"/>
            <a:ext cx="3096344" cy="373179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1400" dirty="0">
                <a:solidFill>
                  <a:schemeClr val="tx1"/>
                </a:solidFill>
              </a:rPr>
              <a:t>positive correlation between the number of cases of asthma and the concentration </a:t>
            </a:r>
            <a:r>
              <a:rPr lang="en-US" sz="1400" dirty="0" smtClean="0">
                <a:solidFill>
                  <a:schemeClr val="tx1"/>
                </a:solidFill>
              </a:rPr>
              <a:t>in the </a:t>
            </a:r>
            <a:r>
              <a:rPr lang="en-US" sz="1400" dirty="0">
                <a:solidFill>
                  <a:schemeClr val="tx1"/>
                </a:solidFill>
              </a:rPr>
              <a:t>air of substances from vehicle exhausts</a:t>
            </a:r>
          </a:p>
          <a:p>
            <a:pPr algn="r"/>
            <a:endParaRPr lang="en-GB" sz="1050" i="1" dirty="0" smtClean="0">
              <a:solidFill>
                <a:schemeClr val="tx1"/>
              </a:solidFill>
            </a:endParaRPr>
          </a:p>
          <a:p>
            <a:pPr algn="r"/>
            <a:endParaRPr lang="en-GB" sz="1000" i="1" dirty="0" smtClean="0">
              <a:solidFill>
                <a:schemeClr val="tx1"/>
              </a:solidFill>
            </a:endParaRPr>
          </a:p>
          <a:p>
            <a:pPr algn="r"/>
            <a:endParaRPr lang="en-GB" sz="1000" i="1" dirty="0">
              <a:solidFill>
                <a:schemeClr val="tx1"/>
              </a:solidFill>
            </a:endParaRPr>
          </a:p>
          <a:p>
            <a:pPr algn="r"/>
            <a:endParaRPr lang="en-GB" sz="1000" i="1" dirty="0" smtClean="0">
              <a:solidFill>
                <a:schemeClr val="tx1"/>
              </a:solidFill>
            </a:endParaRPr>
          </a:p>
          <a:p>
            <a:pPr algn="r"/>
            <a:endParaRPr lang="en-GB" sz="1400" i="1" dirty="0">
              <a:solidFill>
                <a:schemeClr val="tx1"/>
              </a:solidFill>
            </a:endParaRPr>
          </a:p>
          <a:p>
            <a:pPr algn="r"/>
            <a:r>
              <a:rPr lang="en-GB" sz="1400" i="1" dirty="0" smtClean="0">
                <a:solidFill>
                  <a:schemeClr val="tx1"/>
                </a:solidFill>
              </a:rPr>
              <a:t>(</a:t>
            </a:r>
            <a:r>
              <a:rPr lang="en-GB" sz="1400" i="1" dirty="0">
                <a:solidFill>
                  <a:schemeClr val="tx1"/>
                </a:solidFill>
              </a:rPr>
              <a:t>1 mark)</a:t>
            </a:r>
          </a:p>
          <a:p>
            <a:r>
              <a:rPr lang="en-US" sz="1400" dirty="0" smtClean="0">
                <a:solidFill>
                  <a:schemeClr val="tx1"/>
                </a:solidFill>
              </a:rPr>
              <a:t>a </a:t>
            </a:r>
            <a:r>
              <a:rPr lang="en-US" sz="1400" dirty="0">
                <a:solidFill>
                  <a:schemeClr val="tx1"/>
                </a:solidFill>
              </a:rPr>
              <a:t>negative correlation between the number of cases of asthma and the </a:t>
            </a:r>
            <a:r>
              <a:rPr lang="en-US" sz="1400" dirty="0" smtClean="0">
                <a:solidFill>
                  <a:schemeClr val="tx1"/>
                </a:solidFill>
              </a:rPr>
              <a:t>concentration in </a:t>
            </a:r>
            <a:r>
              <a:rPr lang="en-US" sz="1400" dirty="0">
                <a:solidFill>
                  <a:schemeClr val="tx1"/>
                </a:solidFill>
              </a:rPr>
              <a:t>the air of substances from vehicle </a:t>
            </a:r>
            <a:r>
              <a:rPr lang="en-US" sz="1400" dirty="0" smtClean="0">
                <a:solidFill>
                  <a:schemeClr val="tx1"/>
                </a:solidFill>
              </a:rPr>
              <a:t>exhausts</a:t>
            </a:r>
            <a:endParaRPr lang="en-US" sz="1400" dirty="0">
              <a:solidFill>
                <a:schemeClr val="tx1"/>
              </a:solidFill>
            </a:endParaRPr>
          </a:p>
          <a:p>
            <a:pPr algn="r"/>
            <a:endParaRPr lang="en-GB" sz="1400" i="1" dirty="0" smtClean="0">
              <a:solidFill>
                <a:schemeClr val="tx1"/>
              </a:solidFill>
            </a:endParaRPr>
          </a:p>
          <a:p>
            <a:pPr algn="r"/>
            <a:endParaRPr lang="en-GB" sz="1400" i="1" dirty="0" smtClean="0">
              <a:solidFill>
                <a:schemeClr val="tx1"/>
              </a:solidFill>
            </a:endParaRPr>
          </a:p>
          <a:p>
            <a:pPr algn="r"/>
            <a:endParaRPr lang="en-GB" sz="1400" i="1" dirty="0">
              <a:solidFill>
                <a:schemeClr val="tx1"/>
              </a:solidFill>
            </a:endParaRPr>
          </a:p>
          <a:p>
            <a:pPr algn="r"/>
            <a:r>
              <a:rPr lang="en-GB" sz="1400" i="1" dirty="0" smtClean="0">
                <a:solidFill>
                  <a:schemeClr val="tx1"/>
                </a:solidFill>
              </a:rPr>
              <a:t>(</a:t>
            </a:r>
            <a:r>
              <a:rPr lang="en-GB" sz="1400" i="1" dirty="0">
                <a:solidFill>
                  <a:schemeClr val="tx1"/>
                </a:solidFill>
              </a:rPr>
              <a:t>1 mark</a:t>
            </a:r>
            <a:r>
              <a:rPr lang="en-GB" sz="1400" i="1" dirty="0" smtClean="0">
                <a:solidFill>
                  <a:schemeClr val="tx1"/>
                </a:solidFill>
              </a:rPr>
              <a:t>)</a:t>
            </a:r>
          </a:p>
        </p:txBody>
      </p:sp>
      <p:sp>
        <p:nvSpPr>
          <p:cNvPr id="5" name="Rectangle 4"/>
          <p:cNvSpPr/>
          <p:nvPr/>
        </p:nvSpPr>
        <p:spPr>
          <a:xfrm>
            <a:off x="5859122" y="5157192"/>
            <a:ext cx="3096344" cy="138499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1400" dirty="0"/>
              <a:t>The scientists concluded that substances in the air from vehicle exhausts did </a:t>
            </a:r>
            <a:r>
              <a:rPr lang="en-US" sz="1400" b="1" dirty="0"/>
              <a:t>not </a:t>
            </a:r>
            <a:r>
              <a:rPr lang="en-US" sz="1400" dirty="0" smtClean="0"/>
              <a:t>cause the </a:t>
            </a:r>
            <a:r>
              <a:rPr lang="en-US" sz="1400" dirty="0"/>
              <a:t>increase in asthma between 1976 and 1980. Explain why</a:t>
            </a:r>
            <a:r>
              <a:rPr lang="en-US" sz="1400" dirty="0" smtClean="0"/>
              <a:t>.</a:t>
            </a:r>
          </a:p>
          <a:p>
            <a:pPr algn="r"/>
            <a:r>
              <a:rPr lang="en-US" sz="1400" dirty="0" smtClean="0"/>
              <a:t>(3marks)</a:t>
            </a:r>
            <a:endParaRPr lang="en-GB" sz="1400" dirty="0"/>
          </a:p>
        </p:txBody>
      </p:sp>
      <p:sp>
        <p:nvSpPr>
          <p:cNvPr id="7" name="TextBox 6"/>
          <p:cNvSpPr txBox="1"/>
          <p:nvPr/>
        </p:nvSpPr>
        <p:spPr>
          <a:xfrm>
            <a:off x="179512" y="5805264"/>
            <a:ext cx="5679610" cy="73866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just"/>
            <a:endParaRPr lang="en-GB" sz="1400" dirty="0" smtClean="0"/>
          </a:p>
          <a:p>
            <a:pPr algn="just"/>
            <a:endParaRPr lang="en-GB" sz="1400" dirty="0"/>
          </a:p>
          <a:p>
            <a:pPr algn="just"/>
            <a:endParaRPr lang="en-GB" sz="1400" dirty="0"/>
          </a:p>
        </p:txBody>
      </p:sp>
    </p:spTree>
    <p:extLst>
      <p:ext uri="{BB962C8B-B14F-4D97-AF65-F5344CB8AC3E}">
        <p14:creationId xmlns:p14="http://schemas.microsoft.com/office/powerpoint/2010/main" val="37399039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9512" y="188640"/>
            <a:ext cx="8784976"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b="1" dirty="0" smtClean="0">
                <a:latin typeface="Arial" pitchFamily="34" charset="0"/>
                <a:cs typeface="Arial" pitchFamily="34" charset="0"/>
              </a:rPr>
              <a:t>Unit 1: Chapter 2: Enzymes and the digestive system</a:t>
            </a:r>
            <a:endParaRPr lang="en-GB" b="1" dirty="0">
              <a:latin typeface="Arial" pitchFamily="34" charset="0"/>
              <a:cs typeface="Arial" pitchFamily="34" charset="0"/>
            </a:endParaRPr>
          </a:p>
        </p:txBody>
      </p:sp>
      <p:sp>
        <p:nvSpPr>
          <p:cNvPr id="7" name="TextBox 6"/>
          <p:cNvSpPr txBox="1"/>
          <p:nvPr/>
        </p:nvSpPr>
        <p:spPr>
          <a:xfrm>
            <a:off x="179512" y="788511"/>
            <a:ext cx="5436000" cy="141577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600" dirty="0" smtClean="0"/>
              <a:t>2.1 Enzymes and digestion:</a:t>
            </a:r>
          </a:p>
          <a:p>
            <a:r>
              <a:rPr lang="en-GB" sz="1400" dirty="0" smtClean="0"/>
              <a:t>What are the structure and function of the major parts of the digestive system?</a:t>
            </a:r>
          </a:p>
          <a:p>
            <a:r>
              <a:rPr lang="en-GB" sz="1400" dirty="0" smtClean="0"/>
              <a:t>How does the digestive system break down food both physically and chemically?</a:t>
            </a:r>
          </a:p>
          <a:p>
            <a:r>
              <a:rPr lang="en-GB" sz="1400" dirty="0" smtClean="0"/>
              <a:t>What is the role of enzymes in digestion?</a:t>
            </a:r>
          </a:p>
        </p:txBody>
      </p:sp>
      <p:sp>
        <p:nvSpPr>
          <p:cNvPr id="2" name="TextBox 1"/>
          <p:cNvSpPr txBox="1"/>
          <p:nvPr/>
        </p:nvSpPr>
        <p:spPr>
          <a:xfrm>
            <a:off x="5796136" y="788510"/>
            <a:ext cx="3168352" cy="1415773"/>
          </a:xfrm>
          <a:prstGeom prst="rect">
            <a:avLst/>
          </a:prstGeom>
        </p:spPr>
        <p:style>
          <a:lnRef idx="2">
            <a:schemeClr val="dk1"/>
          </a:lnRef>
          <a:fillRef idx="1">
            <a:schemeClr val="lt1"/>
          </a:fillRef>
          <a:effectRef idx="0">
            <a:schemeClr val="dk1"/>
          </a:effectRef>
          <a:fontRef idx="minor">
            <a:schemeClr val="dk1"/>
          </a:fontRef>
        </p:style>
        <p:txBody>
          <a:bodyPr wrap="square" rtlCol="0">
            <a:noAutofit/>
          </a:bodyPr>
          <a:lstStyle/>
          <a:p>
            <a:r>
              <a:rPr lang="en-GB" sz="1600" dirty="0" smtClean="0"/>
              <a:t>Key words: </a:t>
            </a:r>
            <a:r>
              <a:rPr lang="en-GB" sz="1400" dirty="0" smtClean="0"/>
              <a:t>absorption</a:t>
            </a:r>
            <a:r>
              <a:rPr lang="en-GB" sz="1400" dirty="0"/>
              <a:t>; </a:t>
            </a:r>
            <a:r>
              <a:rPr lang="en-GB" sz="1400" dirty="0" smtClean="0"/>
              <a:t>assimilation; </a:t>
            </a:r>
            <a:r>
              <a:rPr lang="en-GB" sz="1400" dirty="0" err="1"/>
              <a:t>carbohydrase</a:t>
            </a:r>
            <a:r>
              <a:rPr lang="en-GB" sz="1400" dirty="0"/>
              <a:t>;</a:t>
            </a:r>
            <a:r>
              <a:rPr lang="en-GB" sz="1400" dirty="0" smtClean="0"/>
              <a:t> </a:t>
            </a:r>
            <a:r>
              <a:rPr lang="en-GB" sz="1400" dirty="0"/>
              <a:t>egestion</a:t>
            </a:r>
            <a:r>
              <a:rPr lang="en-GB" sz="1400" dirty="0" smtClean="0"/>
              <a:t>; hydrolase; </a:t>
            </a:r>
            <a:r>
              <a:rPr lang="en-GB" sz="1400" dirty="0"/>
              <a:t>hydrolysis; </a:t>
            </a:r>
            <a:r>
              <a:rPr lang="en-GB" sz="1400" dirty="0" smtClean="0"/>
              <a:t> large </a:t>
            </a:r>
            <a:r>
              <a:rPr lang="en-GB" sz="1400" dirty="0"/>
              <a:t>intestine</a:t>
            </a:r>
            <a:r>
              <a:rPr lang="en-GB" sz="1400" dirty="0" smtClean="0"/>
              <a:t>; </a:t>
            </a:r>
            <a:r>
              <a:rPr lang="en-GB" sz="1400" dirty="0"/>
              <a:t>lipase;</a:t>
            </a:r>
            <a:r>
              <a:rPr lang="en-GB" sz="1400" dirty="0" smtClean="0"/>
              <a:t> </a:t>
            </a:r>
            <a:r>
              <a:rPr lang="en-GB" sz="1400" dirty="0"/>
              <a:t>oesophagus</a:t>
            </a:r>
            <a:r>
              <a:rPr lang="en-GB" sz="1400" dirty="0" smtClean="0"/>
              <a:t>; </a:t>
            </a:r>
            <a:r>
              <a:rPr lang="en-GB" sz="1400" dirty="0"/>
              <a:t>pancreas;</a:t>
            </a:r>
            <a:r>
              <a:rPr lang="en-GB" sz="1400" dirty="0" smtClean="0"/>
              <a:t> </a:t>
            </a:r>
            <a:r>
              <a:rPr lang="en-GB" sz="1400" dirty="0"/>
              <a:t>protease</a:t>
            </a:r>
            <a:r>
              <a:rPr lang="en-GB" sz="1400" dirty="0" smtClean="0"/>
              <a:t>; </a:t>
            </a:r>
            <a:r>
              <a:rPr lang="en-GB" sz="1400" dirty="0"/>
              <a:t>rectum;</a:t>
            </a:r>
            <a:r>
              <a:rPr lang="en-GB" sz="1400" dirty="0" smtClean="0"/>
              <a:t> salivary </a:t>
            </a:r>
            <a:r>
              <a:rPr lang="en-GB" sz="1400" dirty="0"/>
              <a:t>glands; small intestine; </a:t>
            </a:r>
            <a:r>
              <a:rPr lang="en-GB" sz="1400" dirty="0" smtClean="0"/>
              <a:t>stomach</a:t>
            </a:r>
            <a:r>
              <a:rPr lang="en-GB" sz="1400" dirty="0"/>
              <a:t>; </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5567" y="2420888"/>
            <a:ext cx="2940609" cy="4248472"/>
          </a:xfrm>
          <a:prstGeom prst="rect">
            <a:avLst/>
          </a:prstGeom>
          <a:noFill/>
          <a:ln w="3810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79512" y="2420888"/>
            <a:ext cx="8784976" cy="4248472"/>
          </a:xfrm>
          <a:prstGeom prst="rect">
            <a:avLst/>
          </a:prstGeom>
          <a:noFill/>
        </p:spPr>
        <p:style>
          <a:lnRef idx="2">
            <a:schemeClr val="dk1"/>
          </a:lnRef>
          <a:fillRef idx="1">
            <a:schemeClr val="lt1"/>
          </a:fillRef>
          <a:effectRef idx="0">
            <a:schemeClr val="dk1"/>
          </a:effectRef>
          <a:fontRef idx="minor">
            <a:schemeClr val="dk1"/>
          </a:fontRef>
        </p:style>
        <p:txBody>
          <a:bodyPr wrap="square" rtlCol="0">
            <a:noAutofit/>
          </a:bodyPr>
          <a:lstStyle/>
          <a:p>
            <a:r>
              <a:rPr lang="en-GB" sz="1600" dirty="0" smtClean="0"/>
              <a:t>Label the parts of the </a:t>
            </a:r>
          </a:p>
          <a:p>
            <a:r>
              <a:rPr lang="en-GB" sz="1600" dirty="0" smtClean="0"/>
              <a:t>digestive system and </a:t>
            </a:r>
          </a:p>
          <a:p>
            <a:r>
              <a:rPr lang="en-GB" sz="1600" dirty="0" smtClean="0"/>
              <a:t>explain the function </a:t>
            </a:r>
          </a:p>
          <a:p>
            <a:r>
              <a:rPr lang="en-GB" sz="1600" dirty="0" smtClean="0"/>
              <a:t>of each part:</a:t>
            </a:r>
          </a:p>
          <a:p>
            <a:endParaRPr lang="en-GB" sz="1600" dirty="0"/>
          </a:p>
          <a:p>
            <a:endParaRPr lang="en-GB" sz="1600" dirty="0" smtClean="0"/>
          </a:p>
          <a:p>
            <a:endParaRPr lang="en-GB" sz="1600" dirty="0"/>
          </a:p>
          <a:p>
            <a:endParaRPr lang="en-GB" sz="1600" dirty="0" smtClean="0"/>
          </a:p>
          <a:p>
            <a:endParaRPr lang="en-GB" sz="1600" dirty="0"/>
          </a:p>
          <a:p>
            <a:endParaRPr lang="en-GB" sz="1600" dirty="0" smtClean="0"/>
          </a:p>
          <a:p>
            <a:endParaRPr lang="en-GB" sz="1600" dirty="0"/>
          </a:p>
          <a:p>
            <a:endParaRPr lang="en-GB" sz="1600" dirty="0" smtClean="0"/>
          </a:p>
          <a:p>
            <a:endParaRPr lang="en-GB" sz="1600" dirty="0"/>
          </a:p>
          <a:p>
            <a:endParaRPr lang="en-GB" sz="1600" dirty="0" smtClean="0"/>
          </a:p>
          <a:p>
            <a:pPr algn="r"/>
            <a:r>
              <a:rPr lang="en-GB" sz="1600" dirty="0" smtClean="0"/>
              <a:t>State what chemical</a:t>
            </a:r>
          </a:p>
          <a:p>
            <a:pPr algn="r"/>
            <a:r>
              <a:rPr lang="en-GB" sz="1600" dirty="0" smtClean="0"/>
              <a:t>and physical digestion</a:t>
            </a:r>
          </a:p>
          <a:p>
            <a:pPr algn="r"/>
            <a:r>
              <a:rPr lang="en-GB" sz="1600" dirty="0" smtClean="0"/>
              <a:t>are and where take place</a:t>
            </a:r>
            <a:endParaRPr lang="en-GB" sz="1600" dirty="0"/>
          </a:p>
        </p:txBody>
      </p:sp>
    </p:spTree>
    <p:extLst>
      <p:ext uri="{BB962C8B-B14F-4D97-AF65-F5344CB8AC3E}">
        <p14:creationId xmlns:p14="http://schemas.microsoft.com/office/powerpoint/2010/main" val="33225871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860032" y="2204864"/>
            <a:ext cx="4104456" cy="4429472"/>
          </a:xfrm>
          <a:prstGeom prst="rect">
            <a:avLst/>
          </a:prstGeom>
          <a:noFill/>
        </p:spPr>
        <p:style>
          <a:lnRef idx="2">
            <a:schemeClr val="dk1"/>
          </a:lnRef>
          <a:fillRef idx="1">
            <a:schemeClr val="lt1"/>
          </a:fillRef>
          <a:effectRef idx="0">
            <a:schemeClr val="dk1"/>
          </a:effectRef>
          <a:fontRef idx="minor">
            <a:schemeClr val="dk1"/>
          </a:fontRef>
        </p:style>
        <p:txBody>
          <a:bodyPr wrap="square" rtlCol="0">
            <a:noAutofit/>
          </a:bodyPr>
          <a:lstStyle/>
          <a:p>
            <a:r>
              <a:rPr lang="en-GB" sz="1600" dirty="0" smtClean="0"/>
              <a:t>Explain how to carry out the Benedict's test:</a:t>
            </a:r>
          </a:p>
          <a:p>
            <a:endParaRPr lang="en-GB" sz="1600" dirty="0" smtClean="0"/>
          </a:p>
          <a:p>
            <a:endParaRPr lang="en-GB" sz="1600" dirty="0"/>
          </a:p>
          <a:p>
            <a:endParaRPr lang="en-GB" sz="1600" dirty="0" smtClean="0"/>
          </a:p>
          <a:p>
            <a:endParaRPr lang="en-GB" sz="1600" dirty="0" smtClean="0"/>
          </a:p>
          <a:p>
            <a:r>
              <a:rPr lang="en-GB" sz="1600" dirty="0" smtClean="0"/>
              <a:t>Label the tubes below to show the result:</a:t>
            </a:r>
            <a:endParaRPr lang="en-GB" sz="1600" dirty="0"/>
          </a:p>
        </p:txBody>
      </p:sp>
      <p:sp>
        <p:nvSpPr>
          <p:cNvPr id="4" name="TextBox 3"/>
          <p:cNvSpPr txBox="1"/>
          <p:nvPr/>
        </p:nvSpPr>
        <p:spPr>
          <a:xfrm>
            <a:off x="179512" y="188640"/>
            <a:ext cx="8784976"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b="1" dirty="0" smtClean="0">
                <a:latin typeface="Arial" pitchFamily="34" charset="0"/>
                <a:cs typeface="Arial" pitchFamily="34" charset="0"/>
              </a:rPr>
              <a:t>Unit 1: Chapter 2: Enzymes and the digestive system</a:t>
            </a:r>
            <a:endParaRPr lang="en-GB" b="1" dirty="0">
              <a:latin typeface="Arial" pitchFamily="34" charset="0"/>
              <a:cs typeface="Arial" pitchFamily="34" charset="0"/>
            </a:endParaRPr>
          </a:p>
        </p:txBody>
      </p:sp>
      <p:sp>
        <p:nvSpPr>
          <p:cNvPr id="7" name="TextBox 6"/>
          <p:cNvSpPr txBox="1"/>
          <p:nvPr/>
        </p:nvSpPr>
        <p:spPr>
          <a:xfrm>
            <a:off x="179511" y="788511"/>
            <a:ext cx="7128793" cy="120032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600" dirty="0" smtClean="0"/>
              <a:t>2.2 Carbohydrates – monosaccharaides:</a:t>
            </a:r>
          </a:p>
          <a:p>
            <a:r>
              <a:rPr lang="en-GB" sz="1400" dirty="0" smtClean="0"/>
              <a:t>How are large molecules like carbohydrates constructed?</a:t>
            </a:r>
          </a:p>
          <a:p>
            <a:r>
              <a:rPr lang="en-GB" sz="1400" dirty="0" smtClean="0"/>
              <a:t>What is the structure of a monosaccharide?</a:t>
            </a:r>
          </a:p>
          <a:p>
            <a:r>
              <a:rPr lang="en-GB" sz="1400" dirty="0" smtClean="0"/>
              <a:t>How would you carry out the Benedict’s test for reducing and non-reducing sugars?</a:t>
            </a:r>
          </a:p>
          <a:p>
            <a:endParaRPr lang="en-GB" sz="1400" dirty="0" smtClean="0"/>
          </a:p>
        </p:txBody>
      </p:sp>
      <p:sp>
        <p:nvSpPr>
          <p:cNvPr id="2" name="TextBox 1"/>
          <p:cNvSpPr txBox="1"/>
          <p:nvPr/>
        </p:nvSpPr>
        <p:spPr>
          <a:xfrm>
            <a:off x="7452320" y="788511"/>
            <a:ext cx="1512168" cy="1200330"/>
          </a:xfrm>
          <a:prstGeom prst="rect">
            <a:avLst/>
          </a:prstGeom>
        </p:spPr>
        <p:style>
          <a:lnRef idx="2">
            <a:schemeClr val="dk1"/>
          </a:lnRef>
          <a:fillRef idx="1">
            <a:schemeClr val="lt1"/>
          </a:fillRef>
          <a:effectRef idx="0">
            <a:schemeClr val="dk1"/>
          </a:effectRef>
          <a:fontRef idx="minor">
            <a:schemeClr val="dk1"/>
          </a:fontRef>
        </p:style>
        <p:txBody>
          <a:bodyPr wrap="square" rtlCol="0">
            <a:noAutofit/>
          </a:bodyPr>
          <a:lstStyle/>
          <a:p>
            <a:r>
              <a:rPr lang="en-GB" sz="1600" dirty="0" smtClean="0"/>
              <a:t>Key words:</a:t>
            </a:r>
          </a:p>
          <a:p>
            <a:r>
              <a:rPr lang="en-GB" sz="1400" dirty="0"/>
              <a:t>Benedict’s test</a:t>
            </a:r>
            <a:r>
              <a:rPr lang="en-GB" sz="1400" dirty="0" smtClean="0"/>
              <a:t>;</a:t>
            </a:r>
            <a:r>
              <a:rPr lang="en-GB" sz="1400" dirty="0"/>
              <a:t> carbohydrate</a:t>
            </a:r>
            <a:r>
              <a:rPr lang="en-GB" sz="1400" dirty="0" smtClean="0"/>
              <a:t>; monomer; </a:t>
            </a:r>
            <a:r>
              <a:rPr lang="en-GB" sz="1400" dirty="0"/>
              <a:t>monosaccharide; </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1339" y="4581128"/>
            <a:ext cx="3667125"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79512" y="2204864"/>
            <a:ext cx="4392488" cy="2214736"/>
          </a:xfrm>
          <a:prstGeom prst="rect">
            <a:avLst/>
          </a:prstGeom>
        </p:spPr>
        <p:style>
          <a:lnRef idx="2">
            <a:schemeClr val="dk1"/>
          </a:lnRef>
          <a:fillRef idx="1">
            <a:schemeClr val="lt1"/>
          </a:fillRef>
          <a:effectRef idx="0">
            <a:schemeClr val="dk1"/>
          </a:effectRef>
          <a:fontRef idx="minor">
            <a:schemeClr val="dk1"/>
          </a:fontRef>
        </p:style>
        <p:txBody>
          <a:bodyPr wrap="square" rtlCol="0">
            <a:noAutofit/>
          </a:bodyPr>
          <a:lstStyle/>
          <a:p>
            <a:r>
              <a:rPr lang="en-GB" sz="1600" dirty="0" smtClean="0"/>
              <a:t>Draw the monomer </a:t>
            </a:r>
            <a:r>
              <a:rPr lang="el-GR" sz="1600" dirty="0" smtClean="0">
                <a:latin typeface="Arial"/>
                <a:cs typeface="Arial"/>
              </a:rPr>
              <a:t>α</a:t>
            </a:r>
            <a:r>
              <a:rPr lang="en-GB" sz="1600" dirty="0" smtClean="0">
                <a:latin typeface="Arial"/>
                <a:cs typeface="Arial"/>
              </a:rPr>
              <a:t>-glucose:</a:t>
            </a:r>
            <a:endParaRPr lang="en-GB" sz="1600" dirty="0"/>
          </a:p>
        </p:txBody>
      </p:sp>
      <p:sp>
        <p:nvSpPr>
          <p:cNvPr id="10" name="TextBox 9"/>
          <p:cNvSpPr txBox="1"/>
          <p:nvPr/>
        </p:nvSpPr>
        <p:spPr>
          <a:xfrm>
            <a:off x="179512" y="4653136"/>
            <a:ext cx="4392488" cy="2016224"/>
          </a:xfrm>
          <a:prstGeom prst="rect">
            <a:avLst/>
          </a:prstGeom>
        </p:spPr>
        <p:style>
          <a:lnRef idx="2">
            <a:schemeClr val="dk1"/>
          </a:lnRef>
          <a:fillRef idx="1">
            <a:schemeClr val="lt1"/>
          </a:fillRef>
          <a:effectRef idx="0">
            <a:schemeClr val="dk1"/>
          </a:effectRef>
          <a:fontRef idx="minor">
            <a:schemeClr val="dk1"/>
          </a:fontRef>
        </p:style>
        <p:txBody>
          <a:bodyPr wrap="square" rtlCol="0">
            <a:noAutofit/>
          </a:bodyPr>
          <a:lstStyle/>
          <a:p>
            <a:r>
              <a:rPr lang="en-GB" sz="1600" dirty="0"/>
              <a:t>How are large molecules like carbohydrates constructed?</a:t>
            </a:r>
          </a:p>
        </p:txBody>
      </p:sp>
    </p:spTree>
    <p:extLst>
      <p:ext uri="{BB962C8B-B14F-4D97-AF65-F5344CB8AC3E}">
        <p14:creationId xmlns:p14="http://schemas.microsoft.com/office/powerpoint/2010/main" val="29719189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9512" y="188640"/>
            <a:ext cx="8784976"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b="1" dirty="0" smtClean="0">
                <a:latin typeface="Arial" pitchFamily="34" charset="0"/>
                <a:cs typeface="Arial" pitchFamily="34" charset="0"/>
              </a:rPr>
              <a:t>Unit 1: Chapter 2: Enzymes and the digestive system</a:t>
            </a:r>
            <a:endParaRPr lang="en-GB" b="1" dirty="0">
              <a:latin typeface="Arial" pitchFamily="34" charset="0"/>
              <a:cs typeface="Arial" pitchFamily="34" charset="0"/>
            </a:endParaRPr>
          </a:p>
        </p:txBody>
      </p:sp>
      <p:sp>
        <p:nvSpPr>
          <p:cNvPr id="7" name="TextBox 6"/>
          <p:cNvSpPr txBox="1"/>
          <p:nvPr/>
        </p:nvSpPr>
        <p:spPr>
          <a:xfrm>
            <a:off x="179512" y="788511"/>
            <a:ext cx="5436000" cy="120032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600" dirty="0" smtClean="0"/>
              <a:t>2.3 Carbohydrates – disaccharides and polysaccharides:</a:t>
            </a:r>
          </a:p>
          <a:p>
            <a:r>
              <a:rPr lang="en-GB" sz="1400" dirty="0" smtClean="0"/>
              <a:t>How are monosaccharaides linked together to form disaccharides?</a:t>
            </a:r>
          </a:p>
          <a:p>
            <a:r>
              <a:rPr lang="en-GB" sz="1400" dirty="0" smtClean="0"/>
              <a:t>How are </a:t>
            </a:r>
            <a:r>
              <a:rPr lang="el-GR" sz="1400" dirty="0" smtClean="0">
                <a:latin typeface="Arial"/>
                <a:cs typeface="Arial"/>
              </a:rPr>
              <a:t>α</a:t>
            </a:r>
            <a:r>
              <a:rPr lang="en-GB" sz="1400" dirty="0" smtClean="0">
                <a:latin typeface="Arial"/>
                <a:cs typeface="Arial"/>
              </a:rPr>
              <a:t>-glucose molecules linked to form starch?</a:t>
            </a:r>
          </a:p>
          <a:p>
            <a:r>
              <a:rPr lang="en-GB" sz="1400" dirty="0" smtClean="0">
                <a:latin typeface="Arial"/>
                <a:cs typeface="Arial"/>
              </a:rPr>
              <a:t>What is the test for non-reducing sugars?</a:t>
            </a:r>
          </a:p>
          <a:p>
            <a:r>
              <a:rPr lang="en-GB" sz="1400" dirty="0" smtClean="0">
                <a:latin typeface="Arial"/>
                <a:cs typeface="Arial"/>
              </a:rPr>
              <a:t>What is the test for starch?</a:t>
            </a:r>
            <a:endParaRPr lang="en-GB" sz="1400" dirty="0" smtClean="0"/>
          </a:p>
        </p:txBody>
      </p:sp>
      <p:sp>
        <p:nvSpPr>
          <p:cNvPr id="2" name="TextBox 1"/>
          <p:cNvSpPr txBox="1"/>
          <p:nvPr/>
        </p:nvSpPr>
        <p:spPr>
          <a:xfrm>
            <a:off x="5796136" y="788511"/>
            <a:ext cx="3168352" cy="1200330"/>
          </a:xfrm>
          <a:prstGeom prst="rect">
            <a:avLst/>
          </a:prstGeom>
        </p:spPr>
        <p:style>
          <a:lnRef idx="2">
            <a:schemeClr val="dk1"/>
          </a:lnRef>
          <a:fillRef idx="1">
            <a:schemeClr val="lt1"/>
          </a:fillRef>
          <a:effectRef idx="0">
            <a:schemeClr val="dk1"/>
          </a:effectRef>
          <a:fontRef idx="minor">
            <a:schemeClr val="dk1"/>
          </a:fontRef>
        </p:style>
        <p:txBody>
          <a:bodyPr wrap="square" rtlCol="0">
            <a:noAutofit/>
          </a:bodyPr>
          <a:lstStyle/>
          <a:p>
            <a:r>
              <a:rPr lang="en-GB" sz="1600" dirty="0" smtClean="0"/>
              <a:t>Key words:</a:t>
            </a:r>
          </a:p>
          <a:p>
            <a:r>
              <a:rPr lang="en-GB" sz="1400" dirty="0" smtClean="0"/>
              <a:t>cellulose; condensation; </a:t>
            </a:r>
            <a:r>
              <a:rPr lang="en-GB" sz="1400" dirty="0"/>
              <a:t>disaccharide</a:t>
            </a:r>
            <a:r>
              <a:rPr lang="en-GB" sz="1400" dirty="0" smtClean="0"/>
              <a:t>; glycogen; </a:t>
            </a:r>
            <a:r>
              <a:rPr lang="en-GB" sz="1400" dirty="0" err="1"/>
              <a:t>glycosidic</a:t>
            </a:r>
            <a:r>
              <a:rPr lang="en-GB" sz="1400" dirty="0"/>
              <a:t> bond</a:t>
            </a:r>
            <a:r>
              <a:rPr lang="en-GB" sz="1400" dirty="0" smtClean="0"/>
              <a:t>; </a:t>
            </a:r>
            <a:r>
              <a:rPr lang="en-GB" sz="1400" dirty="0"/>
              <a:t>iodine/KI test;</a:t>
            </a:r>
            <a:r>
              <a:rPr lang="en-GB" sz="1400" dirty="0" smtClean="0"/>
              <a:t> polymers; polysaccharide; starch</a:t>
            </a:r>
            <a:r>
              <a:rPr lang="en-GB" sz="1400" dirty="0"/>
              <a:t>; </a:t>
            </a:r>
          </a:p>
          <a:p>
            <a:endParaRPr lang="en-GB" sz="1400" dirty="0"/>
          </a:p>
        </p:txBody>
      </p:sp>
      <p:sp>
        <p:nvSpPr>
          <p:cNvPr id="3" name="TextBox 2"/>
          <p:cNvSpPr txBox="1"/>
          <p:nvPr/>
        </p:nvSpPr>
        <p:spPr>
          <a:xfrm>
            <a:off x="5615512" y="2204864"/>
            <a:ext cx="3384760" cy="156966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600" dirty="0" smtClean="0"/>
              <a:t>Glucose links to glucose to form:</a:t>
            </a:r>
          </a:p>
          <a:p>
            <a:endParaRPr lang="en-GB" sz="1600" dirty="0" smtClean="0"/>
          </a:p>
          <a:p>
            <a:r>
              <a:rPr lang="en-GB" sz="1600" dirty="0" smtClean="0"/>
              <a:t>Glucose links to fructose to form:</a:t>
            </a:r>
          </a:p>
          <a:p>
            <a:endParaRPr lang="en-GB" sz="1600" dirty="0" smtClean="0"/>
          </a:p>
          <a:p>
            <a:r>
              <a:rPr lang="en-GB" sz="1600" dirty="0" smtClean="0"/>
              <a:t>Glucose links to </a:t>
            </a:r>
            <a:r>
              <a:rPr lang="en-GB" sz="1600" dirty="0" err="1" smtClean="0"/>
              <a:t>galactose</a:t>
            </a:r>
            <a:r>
              <a:rPr lang="en-GB" sz="1600" dirty="0" smtClean="0"/>
              <a:t> to form:</a:t>
            </a:r>
          </a:p>
          <a:p>
            <a:endParaRPr lang="en-GB" sz="1600" dirty="0"/>
          </a:p>
        </p:txBody>
      </p:sp>
      <p:sp>
        <p:nvSpPr>
          <p:cNvPr id="5" name="TextBox 4"/>
          <p:cNvSpPr txBox="1"/>
          <p:nvPr/>
        </p:nvSpPr>
        <p:spPr>
          <a:xfrm>
            <a:off x="179512" y="2204865"/>
            <a:ext cx="5184576" cy="4392488"/>
          </a:xfrm>
          <a:prstGeom prst="rect">
            <a:avLst/>
          </a:prstGeom>
        </p:spPr>
        <p:style>
          <a:lnRef idx="2">
            <a:schemeClr val="dk1"/>
          </a:lnRef>
          <a:fillRef idx="1">
            <a:schemeClr val="lt1"/>
          </a:fillRef>
          <a:effectRef idx="0">
            <a:schemeClr val="dk1"/>
          </a:effectRef>
          <a:fontRef idx="minor">
            <a:schemeClr val="dk1"/>
          </a:fontRef>
        </p:style>
        <p:txBody>
          <a:bodyPr wrap="square" rtlCol="0">
            <a:noAutofit/>
          </a:bodyPr>
          <a:lstStyle/>
          <a:p>
            <a:r>
              <a:rPr lang="en-GB" sz="1600" dirty="0" smtClean="0"/>
              <a:t>Draw the formation of maltose, name the bond formed and the type of reaction:</a:t>
            </a:r>
          </a:p>
          <a:p>
            <a:endParaRPr lang="en-GB" sz="1600" dirty="0"/>
          </a:p>
          <a:p>
            <a:endParaRPr lang="en-GB" sz="1600" dirty="0" smtClean="0"/>
          </a:p>
          <a:p>
            <a:endParaRPr lang="en-GB" sz="1600" dirty="0"/>
          </a:p>
          <a:p>
            <a:endParaRPr lang="en-GB" sz="1600" dirty="0" smtClean="0"/>
          </a:p>
          <a:p>
            <a:endParaRPr lang="en-GB" sz="1600" dirty="0" smtClean="0"/>
          </a:p>
          <a:p>
            <a:endParaRPr lang="en-GB" sz="1600" dirty="0" smtClean="0"/>
          </a:p>
          <a:p>
            <a:endParaRPr lang="en-GB" sz="1600" dirty="0"/>
          </a:p>
          <a:p>
            <a:r>
              <a:rPr lang="en-GB" sz="1600" dirty="0" smtClean="0"/>
              <a:t>Draw the breaking of sucrose and name the type of reaction:</a:t>
            </a:r>
          </a:p>
          <a:p>
            <a:endParaRPr lang="en-GB" sz="1600" dirty="0"/>
          </a:p>
          <a:p>
            <a:endParaRPr lang="en-GB" sz="1600" dirty="0" smtClean="0"/>
          </a:p>
          <a:p>
            <a:endParaRPr lang="en-GB" sz="1600" dirty="0" smtClean="0"/>
          </a:p>
          <a:p>
            <a:endParaRPr lang="en-GB" sz="1600" dirty="0"/>
          </a:p>
          <a:p>
            <a:endParaRPr lang="en-GB" sz="1600" dirty="0" smtClean="0"/>
          </a:p>
          <a:p>
            <a:endParaRPr lang="en-GB" sz="1600" dirty="0"/>
          </a:p>
          <a:p>
            <a:endParaRPr lang="en-GB" sz="1600" dirty="0"/>
          </a:p>
        </p:txBody>
      </p:sp>
      <p:sp>
        <p:nvSpPr>
          <p:cNvPr id="6" name="TextBox 5"/>
          <p:cNvSpPr txBox="1"/>
          <p:nvPr/>
        </p:nvSpPr>
        <p:spPr>
          <a:xfrm>
            <a:off x="5615512" y="3933055"/>
            <a:ext cx="3348976" cy="2664297"/>
          </a:xfrm>
          <a:prstGeom prst="rect">
            <a:avLst/>
          </a:prstGeom>
        </p:spPr>
        <p:style>
          <a:lnRef idx="2">
            <a:schemeClr val="dk1"/>
          </a:lnRef>
          <a:fillRef idx="1">
            <a:schemeClr val="lt1"/>
          </a:fillRef>
          <a:effectRef idx="0">
            <a:schemeClr val="dk1"/>
          </a:effectRef>
          <a:fontRef idx="minor">
            <a:schemeClr val="dk1"/>
          </a:fontRef>
        </p:style>
        <p:txBody>
          <a:bodyPr wrap="square" rtlCol="0">
            <a:noAutofit/>
          </a:bodyPr>
          <a:lstStyle/>
          <a:p>
            <a:r>
              <a:rPr lang="en-GB" sz="1600" dirty="0" smtClean="0"/>
              <a:t>What is the test for non-reducing sugars, and what results would you expect?</a:t>
            </a:r>
          </a:p>
          <a:p>
            <a:endParaRPr lang="en-GB" sz="1600" dirty="0" smtClean="0"/>
          </a:p>
          <a:p>
            <a:endParaRPr lang="en-GB" sz="1600" dirty="0"/>
          </a:p>
          <a:p>
            <a:endParaRPr lang="en-GB" sz="1600" dirty="0" smtClean="0"/>
          </a:p>
          <a:p>
            <a:r>
              <a:rPr lang="en-GB" sz="1600" dirty="0" smtClean="0"/>
              <a:t>What is the test for starch, and what results would you expect?</a:t>
            </a:r>
            <a:endParaRPr lang="en-GB" sz="1600" dirty="0"/>
          </a:p>
        </p:txBody>
      </p:sp>
    </p:spTree>
    <p:extLst>
      <p:ext uri="{BB962C8B-B14F-4D97-AF65-F5344CB8AC3E}">
        <p14:creationId xmlns:p14="http://schemas.microsoft.com/office/powerpoint/2010/main" val="286254290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1618</TotalTime>
  <Words>6726</Words>
  <Application>Microsoft Office PowerPoint</Application>
  <PresentationFormat>On-screen Show (4:3)</PresentationFormat>
  <Paragraphs>1262</Paragraphs>
  <Slides>58</Slides>
  <Notes>0</Notes>
  <HiddenSlides>0</HiddenSlides>
  <MMClips>0</MMClips>
  <ScaleCrop>false</ScaleCrop>
  <HeadingPairs>
    <vt:vector size="4" baseType="variant">
      <vt:variant>
        <vt:lpstr>Theme</vt:lpstr>
      </vt:variant>
      <vt:variant>
        <vt:i4>1</vt:i4>
      </vt:variant>
      <vt:variant>
        <vt:lpstr>Slide Titles</vt:lpstr>
      </vt:variant>
      <vt:variant>
        <vt:i4>58</vt:i4>
      </vt:variant>
    </vt:vector>
  </HeadingPairs>
  <TitlesOfParts>
    <vt:vector size="5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John Madejski Academy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Joanne Porter</dc:creator>
  <cp:lastModifiedBy>Gordon</cp:lastModifiedBy>
  <cp:revision>86</cp:revision>
  <dcterms:created xsi:type="dcterms:W3CDTF">2013-03-10T09:18:31Z</dcterms:created>
  <dcterms:modified xsi:type="dcterms:W3CDTF">2014-05-18T15:55:11Z</dcterms:modified>
</cp:coreProperties>
</file>