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25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24" algn="l" defTabSz="91425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52" algn="l" defTabSz="91425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76" algn="l" defTabSz="91425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02" algn="l" defTabSz="91425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28" algn="l" defTabSz="91425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52" algn="l" defTabSz="91425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878" algn="l" defTabSz="91425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004" algn="l" defTabSz="91425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341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682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023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36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70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046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387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72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38585-E87D-4DA5-8677-E531F6493E4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14/05/2014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EC734-DB94-4335-BE4C-E568CB8DAC0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456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38585-E87D-4DA5-8677-E531F6493E4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14/05/2014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EC734-DB94-4335-BE4C-E568CB8DAC0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249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0"/>
            <a:ext cx="222726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0"/>
            <a:ext cx="65341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38585-E87D-4DA5-8677-E531F6493E4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14/05/2014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EC734-DB94-4335-BE4C-E568CB8DAC0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99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38585-E87D-4DA5-8677-E531F6493E4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14/05/2014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EC734-DB94-4335-BE4C-E568CB8DAC0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08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406902"/>
            <a:ext cx="7772400" cy="1362075"/>
          </a:xfrm>
        </p:spPr>
        <p:txBody>
          <a:bodyPr anchor="t"/>
          <a:lstStyle>
            <a:lvl1pPr algn="l">
              <a:defRPr sz="38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906714"/>
            <a:ext cx="7772400" cy="1500187"/>
          </a:xfrm>
        </p:spPr>
        <p:txBody>
          <a:bodyPr anchor="b"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3411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86822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30233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73644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17055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60466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303878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47289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38585-E87D-4DA5-8677-E531F6493E4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14/05/2014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EC734-DB94-4335-BE4C-E568CB8DAC0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980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2"/>
            <a:ext cx="4379913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7614" y="1600202"/>
            <a:ext cx="4381500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38585-E87D-4DA5-8677-E531F6493E4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14/05/2014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EC734-DB94-4335-BE4C-E568CB8DAC0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244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4111" indent="0">
              <a:buNone/>
              <a:defRPr sz="1900" b="1"/>
            </a:lvl2pPr>
            <a:lvl3pPr marL="868223" indent="0">
              <a:buNone/>
              <a:defRPr sz="1700" b="1"/>
            </a:lvl3pPr>
            <a:lvl4pPr marL="1302334" indent="0">
              <a:buNone/>
              <a:defRPr sz="1500" b="1"/>
            </a:lvl4pPr>
            <a:lvl5pPr marL="1736446" indent="0">
              <a:buNone/>
              <a:defRPr sz="1500" b="1"/>
            </a:lvl5pPr>
            <a:lvl6pPr marL="2170557" indent="0">
              <a:buNone/>
              <a:defRPr sz="1500" b="1"/>
            </a:lvl6pPr>
            <a:lvl7pPr marL="2604668" indent="0">
              <a:buNone/>
              <a:defRPr sz="1500" b="1"/>
            </a:lvl7pPr>
            <a:lvl8pPr marL="3038780" indent="0">
              <a:buNone/>
              <a:defRPr sz="1500" b="1"/>
            </a:lvl8pPr>
            <a:lvl9pPr marL="3472891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6"/>
            <a:ext cx="4040188" cy="3951288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4111" indent="0">
              <a:buNone/>
              <a:defRPr sz="1900" b="1"/>
            </a:lvl2pPr>
            <a:lvl3pPr marL="868223" indent="0">
              <a:buNone/>
              <a:defRPr sz="1700" b="1"/>
            </a:lvl3pPr>
            <a:lvl4pPr marL="1302334" indent="0">
              <a:buNone/>
              <a:defRPr sz="1500" b="1"/>
            </a:lvl4pPr>
            <a:lvl5pPr marL="1736446" indent="0">
              <a:buNone/>
              <a:defRPr sz="1500" b="1"/>
            </a:lvl5pPr>
            <a:lvl6pPr marL="2170557" indent="0">
              <a:buNone/>
              <a:defRPr sz="1500" b="1"/>
            </a:lvl6pPr>
            <a:lvl7pPr marL="2604668" indent="0">
              <a:buNone/>
              <a:defRPr sz="1500" b="1"/>
            </a:lvl7pPr>
            <a:lvl8pPr marL="3038780" indent="0">
              <a:buNone/>
              <a:defRPr sz="1500" b="1"/>
            </a:lvl8pPr>
            <a:lvl9pPr marL="3472891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6"/>
            <a:ext cx="4041775" cy="3951288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38585-E87D-4DA5-8677-E531F6493E4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14/05/2014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EC734-DB94-4335-BE4C-E568CB8DAC0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332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38585-E87D-4DA5-8677-E531F6493E4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14/05/2014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EC734-DB94-4335-BE4C-E568CB8DAC0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491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38585-E87D-4DA5-8677-E531F6493E4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14/05/2014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EC734-DB94-4335-BE4C-E568CB8DAC0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329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1"/>
            <a:ext cx="3008313" cy="1162050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000"/>
            </a:lvl1pPr>
            <a:lvl2pPr>
              <a:defRPr sz="27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300"/>
            </a:lvl1pPr>
            <a:lvl2pPr marL="434111" indent="0">
              <a:buNone/>
              <a:defRPr sz="1100"/>
            </a:lvl2pPr>
            <a:lvl3pPr marL="868223" indent="0">
              <a:buNone/>
              <a:defRPr sz="900"/>
            </a:lvl3pPr>
            <a:lvl4pPr marL="1302334" indent="0">
              <a:buNone/>
              <a:defRPr sz="900"/>
            </a:lvl4pPr>
            <a:lvl5pPr marL="1736446" indent="0">
              <a:buNone/>
              <a:defRPr sz="900"/>
            </a:lvl5pPr>
            <a:lvl6pPr marL="2170557" indent="0">
              <a:buNone/>
              <a:defRPr sz="900"/>
            </a:lvl6pPr>
            <a:lvl7pPr marL="2604668" indent="0">
              <a:buNone/>
              <a:defRPr sz="900"/>
            </a:lvl7pPr>
            <a:lvl8pPr marL="3038780" indent="0">
              <a:buNone/>
              <a:defRPr sz="900"/>
            </a:lvl8pPr>
            <a:lvl9pPr marL="347289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38585-E87D-4DA5-8677-E531F6493E4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14/05/2014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EC734-DB94-4335-BE4C-E568CB8DAC0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198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000"/>
            </a:lvl1pPr>
            <a:lvl2pPr marL="434111" indent="0">
              <a:buNone/>
              <a:defRPr sz="2700"/>
            </a:lvl2pPr>
            <a:lvl3pPr marL="868223" indent="0">
              <a:buNone/>
              <a:defRPr sz="2300"/>
            </a:lvl3pPr>
            <a:lvl4pPr marL="1302334" indent="0">
              <a:buNone/>
              <a:defRPr sz="1900"/>
            </a:lvl4pPr>
            <a:lvl5pPr marL="1736446" indent="0">
              <a:buNone/>
              <a:defRPr sz="1900"/>
            </a:lvl5pPr>
            <a:lvl6pPr marL="2170557" indent="0">
              <a:buNone/>
              <a:defRPr sz="1900"/>
            </a:lvl6pPr>
            <a:lvl7pPr marL="2604668" indent="0">
              <a:buNone/>
              <a:defRPr sz="1900"/>
            </a:lvl7pPr>
            <a:lvl8pPr marL="3038780" indent="0">
              <a:buNone/>
              <a:defRPr sz="1900"/>
            </a:lvl8pPr>
            <a:lvl9pPr marL="3472891" indent="0">
              <a:buNone/>
              <a:defRPr sz="19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300"/>
            </a:lvl1pPr>
            <a:lvl2pPr marL="434111" indent="0">
              <a:buNone/>
              <a:defRPr sz="1100"/>
            </a:lvl2pPr>
            <a:lvl3pPr marL="868223" indent="0">
              <a:buNone/>
              <a:defRPr sz="900"/>
            </a:lvl3pPr>
            <a:lvl4pPr marL="1302334" indent="0">
              <a:buNone/>
              <a:defRPr sz="900"/>
            </a:lvl4pPr>
            <a:lvl5pPr marL="1736446" indent="0">
              <a:buNone/>
              <a:defRPr sz="900"/>
            </a:lvl5pPr>
            <a:lvl6pPr marL="2170557" indent="0">
              <a:buNone/>
              <a:defRPr sz="900"/>
            </a:lvl6pPr>
            <a:lvl7pPr marL="2604668" indent="0">
              <a:buNone/>
              <a:defRPr sz="900"/>
            </a:lvl7pPr>
            <a:lvl8pPr marL="3038780" indent="0">
              <a:buNone/>
              <a:defRPr sz="900"/>
            </a:lvl8pPr>
            <a:lvl9pPr marL="347289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38585-E87D-4DA5-8677-E531F6493E4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14/05/2014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EC734-DB94-4335-BE4C-E568CB8DAC0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85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86822" tIns="43411" rIns="86822" bIns="434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86822" tIns="43411" rIns="86822" bIns="434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86822" tIns="43411" rIns="86822" bIns="43411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68223"/>
            <a:fld id="{E6238585-E87D-4DA5-8677-E531F6493E4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868223"/>
              <a:t>14/05/2014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86822" tIns="43411" rIns="86822" bIns="43411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68223"/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86822" tIns="43411" rIns="86822" bIns="43411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68223"/>
            <a:fld id="{05EEC734-DB94-4335-BE4C-E568CB8DAC0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868223"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530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868223" rtl="0" eaLnBrk="1" latinLnBrk="0" hangingPunct="1">
        <a:spcBef>
          <a:spcPct val="0"/>
        </a:spcBef>
        <a:buNone/>
        <a:defRPr sz="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5584" indent="-325584" algn="l" defTabSz="868223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05431" indent="-271320" algn="l" defTabSz="868223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085279" indent="-217056" algn="l" defTabSz="86822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519390" indent="-217056" algn="l" defTabSz="868223" rtl="0" eaLnBrk="1" latinLnBrk="0" hangingPunct="1">
        <a:spcBef>
          <a:spcPct val="20000"/>
        </a:spcBef>
        <a:buFont typeface="Arial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53501" indent="-217056" algn="l" defTabSz="868223" rtl="0" eaLnBrk="1" latinLnBrk="0" hangingPunct="1">
        <a:spcBef>
          <a:spcPct val="20000"/>
        </a:spcBef>
        <a:buFont typeface="Arial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87613" indent="-217056" algn="l" defTabSz="868223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21724" indent="-217056" algn="l" defTabSz="868223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55836" indent="-217056" algn="l" defTabSz="868223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89947" indent="-217056" algn="l" defTabSz="868223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822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4111" algn="l" defTabSz="86822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68223" algn="l" defTabSz="86822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02334" algn="l" defTabSz="86822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36446" algn="l" defTabSz="86822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70557" algn="l" defTabSz="86822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04668" algn="l" defTabSz="86822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38780" algn="l" defTabSz="86822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72891" algn="l" defTabSz="86822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21"/>
          <p:cNvSpPr/>
          <p:nvPr/>
        </p:nvSpPr>
        <p:spPr>
          <a:xfrm>
            <a:off x="184669" y="159818"/>
            <a:ext cx="8708711" cy="316499"/>
          </a:xfrm>
          <a:prstGeom prst="roundRect">
            <a:avLst>
              <a:gd name="adj" fmla="val 453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815" tIns="43407" rIns="86815" bIns="43407" anchor="ctr"/>
          <a:lstStyle/>
          <a:p>
            <a:pPr algn="ctr" defTabSz="868153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Text Box 73"/>
          <p:cNvSpPr txBox="1">
            <a:spLocks noChangeArrowheads="1"/>
          </p:cNvSpPr>
          <p:nvPr/>
        </p:nvSpPr>
        <p:spPr bwMode="auto">
          <a:xfrm>
            <a:off x="1314661" y="159818"/>
            <a:ext cx="6582096" cy="3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815" tIns="43407" rIns="86815" bIns="43407">
            <a:spAutoFit/>
          </a:bodyPr>
          <a:lstStyle/>
          <a:p>
            <a:pPr algn="ctr" defTabSz="868153">
              <a:spcBef>
                <a:spcPct val="50000"/>
              </a:spcBef>
            </a:pPr>
            <a:r>
              <a:rPr lang="en-GB" b="1" dirty="0">
                <a:solidFill>
                  <a:prstClr val="black"/>
                </a:solidFill>
                <a:latin typeface="Comic Sans MS" pitchFamily="66" charset="0"/>
              </a:rPr>
              <a:t>B1 </a:t>
            </a:r>
            <a:r>
              <a:rPr lang="en-GB" b="1" dirty="0">
                <a:solidFill>
                  <a:prstClr val="black"/>
                </a:solidFill>
                <a:latin typeface="Comic Sans MS" pitchFamily="66" charset="0"/>
              </a:rPr>
              <a:t>REVISION – CHAPTER 1 – </a:t>
            </a:r>
            <a:r>
              <a:rPr lang="en-GB" b="1" dirty="0">
                <a:solidFill>
                  <a:prstClr val="black"/>
                </a:solidFill>
                <a:latin typeface="Comic Sans MS" pitchFamily="66" charset="0"/>
              </a:rPr>
              <a:t>KEEPING HEALTHY</a:t>
            </a:r>
            <a:endParaRPr lang="en-GB" b="1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7" name="TextBox 18"/>
          <p:cNvSpPr txBox="1">
            <a:spLocks noChangeArrowheads="1"/>
          </p:cNvSpPr>
          <p:nvPr/>
        </p:nvSpPr>
        <p:spPr bwMode="auto">
          <a:xfrm>
            <a:off x="5170706" y="5413387"/>
            <a:ext cx="1928755" cy="1611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6815" tIns="43407" rIns="86815" bIns="43407" numCol="2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868153"/>
            <a:r>
              <a:rPr lang="en-GB" sz="900" b="1" dirty="0">
                <a:solidFill>
                  <a:prstClr val="black"/>
                </a:solidFill>
                <a:latin typeface="Comic Sans MS" pitchFamily="66" charset="0"/>
              </a:rPr>
              <a:t>KEY WORDS:</a:t>
            </a:r>
          </a:p>
          <a:p>
            <a:pPr algn="ctr" defTabSz="868153"/>
            <a:r>
              <a:rPr lang="en-GB" sz="900" dirty="0">
                <a:solidFill>
                  <a:prstClr val="black"/>
                </a:solidFill>
                <a:latin typeface="Comic Sans MS" pitchFamily="66" charset="0"/>
              </a:rPr>
              <a:t>Malnourished</a:t>
            </a:r>
          </a:p>
          <a:p>
            <a:pPr algn="ctr" defTabSz="868153"/>
            <a:r>
              <a:rPr lang="en-GB" sz="900" dirty="0">
                <a:solidFill>
                  <a:prstClr val="black"/>
                </a:solidFill>
                <a:latin typeface="Comic Sans MS" pitchFamily="66" charset="0"/>
              </a:rPr>
              <a:t>Metabolic rate</a:t>
            </a:r>
          </a:p>
          <a:p>
            <a:pPr algn="ctr" defTabSz="868153"/>
            <a:r>
              <a:rPr lang="en-GB" sz="900" dirty="0">
                <a:solidFill>
                  <a:prstClr val="black"/>
                </a:solidFill>
                <a:latin typeface="Comic Sans MS" pitchFamily="66" charset="0"/>
              </a:rPr>
              <a:t>Overweight</a:t>
            </a:r>
          </a:p>
          <a:p>
            <a:pPr algn="ctr" defTabSz="868153"/>
            <a:r>
              <a:rPr lang="en-GB" sz="900" dirty="0">
                <a:solidFill>
                  <a:prstClr val="black"/>
                </a:solidFill>
                <a:latin typeface="Comic Sans MS" pitchFamily="66" charset="0"/>
              </a:rPr>
              <a:t>Obese</a:t>
            </a:r>
          </a:p>
          <a:p>
            <a:pPr algn="ctr" defTabSz="868153"/>
            <a:r>
              <a:rPr lang="en-GB" sz="900" dirty="0">
                <a:solidFill>
                  <a:prstClr val="black"/>
                </a:solidFill>
                <a:latin typeface="Comic Sans MS" pitchFamily="66" charset="0"/>
              </a:rPr>
              <a:t>Infectious disease</a:t>
            </a:r>
          </a:p>
          <a:p>
            <a:pPr algn="ctr" defTabSz="868153"/>
            <a:r>
              <a:rPr lang="en-GB" sz="900" dirty="0">
                <a:solidFill>
                  <a:prstClr val="black"/>
                </a:solidFill>
                <a:latin typeface="Comic Sans MS" pitchFamily="66" charset="0"/>
              </a:rPr>
              <a:t>Microorganism</a:t>
            </a:r>
          </a:p>
          <a:p>
            <a:pPr algn="ctr" defTabSz="868153"/>
            <a:r>
              <a:rPr lang="en-GB" sz="900" dirty="0">
                <a:solidFill>
                  <a:prstClr val="black"/>
                </a:solidFill>
                <a:latin typeface="Comic Sans MS" pitchFamily="66" charset="0"/>
              </a:rPr>
              <a:t>Pathogens</a:t>
            </a:r>
          </a:p>
          <a:p>
            <a:pPr algn="ctr"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algn="ctr"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algn="ctr"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algn="ctr"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algn="ctr" defTabSz="868153"/>
            <a:r>
              <a:rPr lang="en-GB" sz="900" dirty="0">
                <a:solidFill>
                  <a:prstClr val="black"/>
                </a:solidFill>
                <a:latin typeface="Comic Sans MS" pitchFamily="66" charset="0"/>
              </a:rPr>
              <a:t>Viruses</a:t>
            </a:r>
          </a:p>
          <a:p>
            <a:pPr algn="ctr" defTabSz="868153"/>
            <a:r>
              <a:rPr lang="en-GB" sz="900" dirty="0">
                <a:solidFill>
                  <a:prstClr val="black"/>
                </a:solidFill>
                <a:latin typeface="Comic Sans MS" pitchFamily="66" charset="0"/>
              </a:rPr>
              <a:t>Bacteria</a:t>
            </a:r>
          </a:p>
          <a:p>
            <a:pPr algn="ctr" defTabSz="868153"/>
            <a:r>
              <a:rPr lang="en-GB" sz="900" dirty="0">
                <a:solidFill>
                  <a:prstClr val="black"/>
                </a:solidFill>
                <a:latin typeface="Comic Sans MS" pitchFamily="66" charset="0"/>
              </a:rPr>
              <a:t>Immune system</a:t>
            </a:r>
          </a:p>
          <a:p>
            <a:pPr algn="ctr" defTabSz="868153"/>
            <a:r>
              <a:rPr lang="en-GB" sz="900" dirty="0">
                <a:solidFill>
                  <a:prstClr val="black"/>
                </a:solidFill>
                <a:latin typeface="Comic Sans MS" pitchFamily="66" charset="0"/>
              </a:rPr>
              <a:t>Antibiotics</a:t>
            </a:r>
          </a:p>
          <a:p>
            <a:pPr algn="ctr" defTabSz="868153"/>
            <a:r>
              <a:rPr lang="en-GB" sz="900" dirty="0">
                <a:solidFill>
                  <a:prstClr val="black"/>
                </a:solidFill>
                <a:latin typeface="Comic Sans MS" pitchFamily="66" charset="0"/>
              </a:rPr>
              <a:t>Epidemic</a:t>
            </a:r>
          </a:p>
          <a:p>
            <a:pPr algn="ctr" defTabSz="868153"/>
            <a:r>
              <a:rPr lang="en-GB" sz="900" dirty="0">
                <a:solidFill>
                  <a:prstClr val="black"/>
                </a:solidFill>
                <a:latin typeface="Comic Sans MS" pitchFamily="66" charset="0"/>
              </a:rPr>
              <a:t>Pandemic</a:t>
            </a:r>
          </a:p>
          <a:p>
            <a:pPr algn="ctr" defTabSz="868153"/>
            <a:r>
              <a:rPr lang="en-GB" sz="900" dirty="0">
                <a:solidFill>
                  <a:prstClr val="black"/>
                </a:solidFill>
                <a:latin typeface="Comic Sans MS" pitchFamily="66" charset="0"/>
              </a:rPr>
              <a:t>Immunisation</a:t>
            </a:r>
          </a:p>
          <a:p>
            <a:pPr algn="ctr" defTabSz="868153"/>
            <a:r>
              <a:rPr lang="en-GB" sz="900" dirty="0">
                <a:solidFill>
                  <a:prstClr val="black"/>
                </a:solidFill>
                <a:latin typeface="Comic Sans MS" pitchFamily="66" charset="0"/>
              </a:rPr>
              <a:t>Vaccination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170705" y="5419653"/>
            <a:ext cx="1928755" cy="1283230"/>
          </a:xfrm>
          <a:prstGeom prst="roundRect">
            <a:avLst>
              <a:gd name="adj" fmla="val 453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815" tIns="43407" rIns="86815" bIns="43407" anchor="ctr"/>
          <a:lstStyle/>
          <a:p>
            <a:pPr algn="ctr" defTabSz="868153"/>
            <a:endParaRPr lang="en-GB" sz="1100">
              <a:solidFill>
                <a:srgbClr val="FFFFFF"/>
              </a:solidFill>
            </a:endParaRPr>
          </a:p>
        </p:txBody>
      </p:sp>
      <p:sp>
        <p:nvSpPr>
          <p:cNvPr id="9" name="TextBox 20"/>
          <p:cNvSpPr txBox="1">
            <a:spLocks noChangeArrowheads="1"/>
          </p:cNvSpPr>
          <p:nvPr/>
        </p:nvSpPr>
        <p:spPr bwMode="auto">
          <a:xfrm>
            <a:off x="7165415" y="5413387"/>
            <a:ext cx="1795383" cy="1334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815" tIns="43407" rIns="86815" bIns="43407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868153"/>
            <a:r>
              <a:rPr lang="en-GB" sz="900" b="1" dirty="0">
                <a:solidFill>
                  <a:prstClr val="black"/>
                </a:solidFill>
                <a:latin typeface="Comic Sans MS" pitchFamily="66" charset="0"/>
              </a:rPr>
              <a:t>ASSESSMENT:</a:t>
            </a: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10" name="Cloud Callout 9"/>
          <p:cNvSpPr>
            <a:spLocks noChangeArrowheads="1"/>
          </p:cNvSpPr>
          <p:nvPr/>
        </p:nvSpPr>
        <p:spPr bwMode="auto">
          <a:xfrm>
            <a:off x="7298785" y="6201501"/>
            <a:ext cx="199324" cy="216222"/>
          </a:xfrm>
          <a:prstGeom prst="cloudCallout">
            <a:avLst>
              <a:gd name="adj1" fmla="val -52204"/>
              <a:gd name="adj2" fmla="val 76088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6815" tIns="43407" rIns="86815" bIns="43407" anchor="ctr"/>
          <a:lstStyle/>
          <a:p>
            <a:pPr algn="ctr" defTabSz="868153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1" name="AutoShape 81"/>
          <p:cNvSpPr>
            <a:spLocks noChangeArrowheads="1"/>
          </p:cNvSpPr>
          <p:nvPr/>
        </p:nvSpPr>
        <p:spPr bwMode="auto">
          <a:xfrm>
            <a:off x="7231366" y="5773758"/>
            <a:ext cx="265278" cy="283595"/>
          </a:xfrm>
          <a:prstGeom prst="star5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815" tIns="43407" rIns="86815" bIns="43407" anchor="ctr"/>
          <a:lstStyle/>
          <a:p>
            <a:pPr defTabSz="868153"/>
            <a:endParaRPr lang="en-GB">
              <a:solidFill>
                <a:prstClr val="black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165415" y="5419653"/>
            <a:ext cx="1795383" cy="1278530"/>
          </a:xfrm>
          <a:prstGeom prst="roundRect">
            <a:avLst>
              <a:gd name="adj" fmla="val 453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815" tIns="43407" rIns="86815" bIns="43407" anchor="ctr"/>
          <a:lstStyle/>
          <a:p>
            <a:pPr algn="ctr" defTabSz="868153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84669" y="586190"/>
            <a:ext cx="2924781" cy="132286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86815" tIns="43407" rIns="86815" bIns="43407" rtlCol="0">
            <a:spAutoFit/>
          </a:bodyPr>
          <a:lstStyle/>
          <a:p>
            <a:pPr defTabSz="868153"/>
            <a:r>
              <a:rPr lang="en-GB" sz="900" dirty="0">
                <a:solidFill>
                  <a:prstClr val="black"/>
                </a:solidFill>
                <a:latin typeface="Comic Sans MS" pitchFamily="66" charset="0"/>
              </a:rPr>
              <a:t>What are the 7 components of a healthy diet?</a:t>
            </a:r>
          </a:p>
          <a:p>
            <a:pPr marL="217039" indent="-217039" defTabSz="868153">
              <a:buFont typeface="+mj-lt"/>
              <a:buAutoNum type="arabicPeriod"/>
            </a:pPr>
            <a:r>
              <a:rPr lang="en-GB" sz="900" dirty="0">
                <a:solidFill>
                  <a:prstClr val="black"/>
                </a:solidFill>
                <a:latin typeface="Comic Sans MS" pitchFamily="66" charset="0"/>
              </a:rPr>
              <a:t>.</a:t>
            </a:r>
          </a:p>
          <a:p>
            <a:pPr marL="217039" indent="-217039" defTabSz="868153">
              <a:buFont typeface="+mj-lt"/>
              <a:buAutoNum type="arabicPeriod"/>
            </a:pPr>
            <a:r>
              <a:rPr lang="en-GB" sz="900" dirty="0">
                <a:solidFill>
                  <a:prstClr val="black"/>
                </a:solidFill>
                <a:latin typeface="Comic Sans MS" pitchFamily="66" charset="0"/>
              </a:rPr>
              <a:t>.</a:t>
            </a:r>
          </a:p>
          <a:p>
            <a:pPr marL="217039" indent="-217039" defTabSz="868153">
              <a:buFont typeface="+mj-lt"/>
              <a:buAutoNum type="arabicPeriod"/>
            </a:pPr>
            <a:r>
              <a:rPr lang="en-GB" sz="900" dirty="0">
                <a:solidFill>
                  <a:prstClr val="black"/>
                </a:solidFill>
                <a:latin typeface="Comic Sans MS" pitchFamily="66" charset="0"/>
              </a:rPr>
              <a:t>.</a:t>
            </a:r>
          </a:p>
          <a:p>
            <a:pPr marL="217039" indent="-217039" defTabSz="868153">
              <a:buFont typeface="+mj-lt"/>
              <a:buAutoNum type="arabicPeriod"/>
            </a:pPr>
            <a:r>
              <a:rPr lang="en-GB" sz="900" dirty="0">
                <a:solidFill>
                  <a:prstClr val="black"/>
                </a:solidFill>
                <a:latin typeface="Comic Sans MS" pitchFamily="66" charset="0"/>
              </a:rPr>
              <a:t>.</a:t>
            </a:r>
          </a:p>
          <a:p>
            <a:pPr marL="217039" indent="-217039" defTabSz="868153">
              <a:buFont typeface="+mj-lt"/>
              <a:buAutoNum type="arabicPeriod"/>
            </a:pPr>
            <a:r>
              <a:rPr lang="en-GB" sz="900" dirty="0">
                <a:solidFill>
                  <a:prstClr val="black"/>
                </a:solidFill>
                <a:latin typeface="Comic Sans MS" pitchFamily="66" charset="0"/>
              </a:rPr>
              <a:t>.</a:t>
            </a:r>
          </a:p>
          <a:p>
            <a:pPr marL="217039" indent="-217039" defTabSz="868153">
              <a:buFont typeface="+mj-lt"/>
              <a:buAutoNum type="arabicPeriod"/>
            </a:pPr>
            <a:r>
              <a:rPr lang="en-GB" sz="900" dirty="0">
                <a:solidFill>
                  <a:prstClr val="black"/>
                </a:solidFill>
                <a:latin typeface="Comic Sans MS" pitchFamily="66" charset="0"/>
              </a:rPr>
              <a:t>.</a:t>
            </a:r>
          </a:p>
          <a:p>
            <a:pPr marL="217039" indent="-217039" defTabSz="868153">
              <a:buFont typeface="+mj-lt"/>
              <a:buAutoNum type="arabicPeriod"/>
            </a:pPr>
            <a:r>
              <a:rPr lang="en-GB" sz="900" dirty="0">
                <a:solidFill>
                  <a:prstClr val="black"/>
                </a:solidFill>
                <a:latin typeface="Comic Sans MS" pitchFamily="66" charset="0"/>
              </a:rPr>
              <a:t>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242408" y="586190"/>
            <a:ext cx="2991248" cy="408624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86815" tIns="43407" rIns="86815" bIns="43407" rtlCol="0">
            <a:spAutoFit/>
          </a:bodyPr>
          <a:lstStyle/>
          <a:p>
            <a:pPr defTabSz="868153"/>
            <a:r>
              <a:rPr lang="en-GB" sz="900" dirty="0">
                <a:solidFill>
                  <a:prstClr val="black"/>
                </a:solidFill>
                <a:latin typeface="Comic Sans MS" pitchFamily="66" charset="0"/>
              </a:rPr>
              <a:t>Describe the issues with being overweight</a:t>
            </a: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r>
              <a:rPr lang="en-GB" sz="900" dirty="0">
                <a:solidFill>
                  <a:prstClr val="black"/>
                </a:solidFill>
                <a:latin typeface="Comic Sans MS" pitchFamily="66" charset="0"/>
              </a:rPr>
              <a:t>Describe the issues with being underweight</a:t>
            </a: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r>
              <a:rPr lang="en-GB" sz="900" dirty="0">
                <a:solidFill>
                  <a:prstClr val="black"/>
                </a:solidFill>
                <a:latin typeface="Comic Sans MS" pitchFamily="66" charset="0"/>
              </a:rPr>
              <a:t>What does it mean to be malnourished? </a:t>
            </a: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84669" y="2177144"/>
            <a:ext cx="2924781" cy="254872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86815" tIns="43407" rIns="86815" bIns="43407" rtlCol="0">
            <a:spAutoFit/>
          </a:bodyPr>
          <a:lstStyle/>
          <a:p>
            <a:pPr defTabSz="868153"/>
            <a:r>
              <a:rPr lang="en-GB" sz="900" dirty="0">
                <a:solidFill>
                  <a:prstClr val="black"/>
                </a:solidFill>
                <a:latin typeface="Comic Sans MS" pitchFamily="66" charset="0"/>
              </a:rPr>
              <a:t>What are the different methods of infection?</a:t>
            </a: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r>
              <a:rPr lang="en-GB" sz="900" dirty="0">
                <a:solidFill>
                  <a:prstClr val="black"/>
                </a:solidFill>
                <a:latin typeface="Comic Sans MS" pitchFamily="66" charset="0"/>
              </a:rPr>
              <a:t>What are the differences between bacteria and viruses?</a:t>
            </a: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4669" y="5418968"/>
            <a:ext cx="4786209" cy="116963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86815" tIns="43407" rIns="86815" bIns="43407" rtlCol="0">
            <a:spAutoFit/>
          </a:bodyPr>
          <a:lstStyle/>
          <a:p>
            <a:pPr defTabSz="868153"/>
            <a:r>
              <a:rPr lang="en-GB" sz="900" dirty="0">
                <a:solidFill>
                  <a:prstClr val="black"/>
                </a:solidFill>
                <a:latin typeface="Comic Sans MS" pitchFamily="66" charset="0"/>
              </a:rPr>
              <a:t>How do our bodies defend against disease?</a:t>
            </a: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366949" y="586191"/>
            <a:ext cx="2526431" cy="224226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86815" tIns="43407" rIns="86815" bIns="43407" rtlCol="0">
            <a:spAutoFit/>
          </a:bodyPr>
          <a:lstStyle/>
          <a:p>
            <a:pPr defTabSz="868153"/>
            <a:r>
              <a:rPr lang="en-GB" sz="900" dirty="0">
                <a:solidFill>
                  <a:prstClr val="black"/>
                </a:solidFill>
                <a:latin typeface="Comic Sans MS" pitchFamily="66" charset="0"/>
              </a:rPr>
              <a:t>How does the body control cholesterol levels?</a:t>
            </a: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r>
              <a:rPr lang="en-GB" sz="900" dirty="0">
                <a:solidFill>
                  <a:prstClr val="black"/>
                </a:solidFill>
                <a:latin typeface="Comic Sans MS" pitchFamily="66" charset="0"/>
              </a:rPr>
              <a:t>What is the link between health and exercise?</a:t>
            </a: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366949" y="3159496"/>
            <a:ext cx="2526431" cy="214439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86815" tIns="43407" rIns="86815" bIns="43407" rtlCol="0">
            <a:noAutofit/>
          </a:bodyPr>
          <a:lstStyle/>
          <a:p>
            <a:pPr defTabSz="868153"/>
            <a:r>
              <a:rPr lang="en-GB" sz="900" dirty="0">
                <a:solidFill>
                  <a:prstClr val="black"/>
                </a:solidFill>
                <a:latin typeface="Comic Sans MS" pitchFamily="66" charset="0"/>
              </a:rPr>
              <a:t>What are antibiotics?</a:t>
            </a: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r>
              <a:rPr lang="en-GB" sz="900" dirty="0">
                <a:solidFill>
                  <a:prstClr val="black"/>
                </a:solidFill>
                <a:latin typeface="Comic Sans MS" pitchFamily="66" charset="0"/>
              </a:rPr>
              <a:t>How do they work?</a:t>
            </a: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02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245954" y="1567577"/>
            <a:ext cx="6625155" cy="2216776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86815" tIns="43407" rIns="86815" bIns="43407" rtlCol="0">
            <a:noAutofit/>
          </a:bodyPr>
          <a:lstStyle/>
          <a:p>
            <a:pPr defTabSz="868153"/>
            <a:r>
              <a:rPr lang="en-GB" sz="900" dirty="0">
                <a:solidFill>
                  <a:prstClr val="black"/>
                </a:solidFill>
                <a:latin typeface="Comic Sans MS" pitchFamily="66" charset="0"/>
              </a:rPr>
              <a:t>Describe the reflex arc shown in this diagram</a:t>
            </a:r>
          </a:p>
        </p:txBody>
      </p:sp>
      <p:sp>
        <p:nvSpPr>
          <p:cNvPr id="5" name="Rounded Rectangle 21"/>
          <p:cNvSpPr/>
          <p:nvPr/>
        </p:nvSpPr>
        <p:spPr>
          <a:xfrm>
            <a:off x="184669" y="159818"/>
            <a:ext cx="8708711" cy="316499"/>
          </a:xfrm>
          <a:prstGeom prst="roundRect">
            <a:avLst>
              <a:gd name="adj" fmla="val 453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815" tIns="43407" rIns="86815" bIns="43407" anchor="ctr"/>
          <a:lstStyle/>
          <a:p>
            <a:pPr algn="ctr" defTabSz="868153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Text Box 73"/>
          <p:cNvSpPr txBox="1">
            <a:spLocks noChangeArrowheads="1"/>
          </p:cNvSpPr>
          <p:nvPr/>
        </p:nvSpPr>
        <p:spPr bwMode="auto">
          <a:xfrm>
            <a:off x="1115222" y="159817"/>
            <a:ext cx="6913715" cy="641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6815" tIns="43407" rIns="86815" bIns="43407">
            <a:spAutoFit/>
          </a:bodyPr>
          <a:lstStyle/>
          <a:p>
            <a:pPr algn="ctr" defTabSz="868153">
              <a:spcBef>
                <a:spcPct val="50000"/>
              </a:spcBef>
            </a:pPr>
            <a:r>
              <a:rPr lang="en-GB" b="1" dirty="0">
                <a:solidFill>
                  <a:prstClr val="black"/>
                </a:solidFill>
                <a:latin typeface="Comic Sans MS" pitchFamily="66" charset="0"/>
              </a:rPr>
              <a:t>B1 </a:t>
            </a:r>
            <a:r>
              <a:rPr lang="en-GB" b="1" dirty="0">
                <a:solidFill>
                  <a:prstClr val="black"/>
                </a:solidFill>
                <a:latin typeface="Comic Sans MS" pitchFamily="66" charset="0"/>
              </a:rPr>
              <a:t>REVISION – CHAPTER </a:t>
            </a:r>
            <a:r>
              <a:rPr lang="en-GB" b="1" dirty="0">
                <a:solidFill>
                  <a:prstClr val="black"/>
                </a:solidFill>
                <a:latin typeface="Comic Sans MS" pitchFamily="66" charset="0"/>
              </a:rPr>
              <a:t>2 </a:t>
            </a:r>
            <a:r>
              <a:rPr lang="en-GB" b="1" dirty="0">
                <a:solidFill>
                  <a:prstClr val="black"/>
                </a:solidFill>
                <a:latin typeface="Comic Sans MS" pitchFamily="66" charset="0"/>
              </a:rPr>
              <a:t>– </a:t>
            </a:r>
            <a:r>
              <a:rPr lang="en-GB" b="1" dirty="0">
                <a:solidFill>
                  <a:prstClr val="black"/>
                </a:solidFill>
                <a:latin typeface="Comic Sans MS" pitchFamily="66" charset="0"/>
              </a:rPr>
              <a:t>COORDINATION AND CONTROL</a:t>
            </a:r>
            <a:endParaRPr lang="en-GB" b="1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7" name="TextBox 18"/>
          <p:cNvSpPr txBox="1">
            <a:spLocks noChangeArrowheads="1"/>
          </p:cNvSpPr>
          <p:nvPr/>
        </p:nvSpPr>
        <p:spPr bwMode="auto">
          <a:xfrm>
            <a:off x="5170706" y="5413388"/>
            <a:ext cx="1928755" cy="1336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6815" tIns="43407" rIns="86815" bIns="43407" numCol="2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868153"/>
            <a:r>
              <a:rPr lang="en-GB" sz="900" b="1" dirty="0">
                <a:solidFill>
                  <a:prstClr val="black"/>
                </a:solidFill>
                <a:latin typeface="Comic Sans MS" pitchFamily="66" charset="0"/>
              </a:rPr>
              <a:t>KEY WORDS:</a:t>
            </a:r>
          </a:p>
          <a:p>
            <a:pPr algn="ctr" defTabSz="868153"/>
            <a:r>
              <a:rPr lang="en-GB" sz="900" dirty="0">
                <a:solidFill>
                  <a:prstClr val="black"/>
                </a:solidFill>
                <a:latin typeface="Comic Sans MS" pitchFamily="66" charset="0"/>
              </a:rPr>
              <a:t>Nervous system</a:t>
            </a:r>
          </a:p>
          <a:p>
            <a:pPr algn="ctr" defTabSz="868153"/>
            <a:r>
              <a:rPr lang="en-GB" sz="900" dirty="0">
                <a:solidFill>
                  <a:prstClr val="black"/>
                </a:solidFill>
                <a:latin typeface="Comic Sans MS" pitchFamily="66" charset="0"/>
              </a:rPr>
              <a:t>Impulses</a:t>
            </a:r>
          </a:p>
          <a:p>
            <a:pPr algn="ctr" defTabSz="868153"/>
            <a:r>
              <a:rPr lang="en-GB" sz="900" dirty="0">
                <a:solidFill>
                  <a:prstClr val="black"/>
                </a:solidFill>
                <a:latin typeface="Comic Sans MS" pitchFamily="66" charset="0"/>
              </a:rPr>
              <a:t>Stimuli</a:t>
            </a:r>
          </a:p>
          <a:p>
            <a:pPr algn="ctr" defTabSz="868153"/>
            <a:r>
              <a:rPr lang="en-GB" sz="900" dirty="0">
                <a:solidFill>
                  <a:prstClr val="black"/>
                </a:solidFill>
                <a:latin typeface="Comic Sans MS" pitchFamily="66" charset="0"/>
              </a:rPr>
              <a:t>Receptors</a:t>
            </a:r>
          </a:p>
          <a:p>
            <a:pPr algn="ctr" defTabSz="868153"/>
            <a:r>
              <a:rPr lang="en-GB" sz="900" dirty="0">
                <a:solidFill>
                  <a:prstClr val="black"/>
                </a:solidFill>
                <a:latin typeface="Comic Sans MS" pitchFamily="66" charset="0"/>
              </a:rPr>
              <a:t>Neurone</a:t>
            </a:r>
          </a:p>
          <a:p>
            <a:pPr algn="ctr" defTabSz="868153"/>
            <a:r>
              <a:rPr lang="en-GB" sz="900" dirty="0">
                <a:solidFill>
                  <a:prstClr val="black"/>
                </a:solidFill>
                <a:latin typeface="Comic Sans MS" pitchFamily="66" charset="0"/>
              </a:rPr>
              <a:t>Reflex arc</a:t>
            </a:r>
          </a:p>
          <a:p>
            <a:pPr algn="ctr" defTabSz="868153"/>
            <a:r>
              <a:rPr lang="en-GB" sz="900" dirty="0">
                <a:solidFill>
                  <a:prstClr val="black"/>
                </a:solidFill>
                <a:latin typeface="Comic Sans MS" pitchFamily="66" charset="0"/>
              </a:rPr>
              <a:t>Synapse</a:t>
            </a:r>
          </a:p>
          <a:p>
            <a:pPr algn="ctr" defTabSz="868153"/>
            <a:r>
              <a:rPr lang="en-GB" sz="900" dirty="0">
                <a:solidFill>
                  <a:prstClr val="black"/>
                </a:solidFill>
                <a:latin typeface="Comic Sans MS" pitchFamily="66" charset="0"/>
              </a:rPr>
              <a:t>Menstrual cycle</a:t>
            </a:r>
          </a:p>
          <a:p>
            <a:pPr algn="ctr"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algn="ctr" defTabSz="868153"/>
            <a:r>
              <a:rPr lang="en-GB" sz="900" dirty="0">
                <a:solidFill>
                  <a:prstClr val="black"/>
                </a:solidFill>
                <a:latin typeface="Comic Sans MS" pitchFamily="66" charset="0"/>
              </a:rPr>
              <a:t>Hormones</a:t>
            </a:r>
          </a:p>
          <a:p>
            <a:pPr algn="ctr" defTabSz="868153"/>
            <a:r>
              <a:rPr lang="en-GB" sz="900" dirty="0">
                <a:solidFill>
                  <a:prstClr val="black"/>
                </a:solidFill>
                <a:latin typeface="Comic Sans MS" pitchFamily="66" charset="0"/>
              </a:rPr>
              <a:t>Contraceptive</a:t>
            </a:r>
          </a:p>
          <a:p>
            <a:pPr algn="ctr" defTabSz="868153"/>
            <a:r>
              <a:rPr lang="en-GB" sz="900" dirty="0">
                <a:solidFill>
                  <a:prstClr val="black"/>
                </a:solidFill>
                <a:latin typeface="Comic Sans MS" pitchFamily="66" charset="0"/>
              </a:rPr>
              <a:t>Interval environment</a:t>
            </a:r>
          </a:p>
          <a:p>
            <a:pPr algn="ctr" defTabSz="868153"/>
            <a:r>
              <a:rPr lang="en-GB" sz="900" dirty="0">
                <a:solidFill>
                  <a:prstClr val="black"/>
                </a:solidFill>
                <a:latin typeface="Comic Sans MS" pitchFamily="66" charset="0"/>
              </a:rPr>
              <a:t>Homeostasis</a:t>
            </a:r>
          </a:p>
          <a:p>
            <a:pPr algn="ctr" defTabSz="868153"/>
            <a:r>
              <a:rPr lang="en-GB" sz="900" dirty="0">
                <a:solidFill>
                  <a:prstClr val="black"/>
                </a:solidFill>
                <a:latin typeface="Comic Sans MS" pitchFamily="66" charset="0"/>
              </a:rPr>
              <a:t>Photosynthesis</a:t>
            </a:r>
          </a:p>
          <a:p>
            <a:pPr algn="ctr" defTabSz="868153"/>
            <a:r>
              <a:rPr lang="en-GB" sz="900" dirty="0">
                <a:solidFill>
                  <a:prstClr val="black"/>
                </a:solidFill>
                <a:latin typeface="Comic Sans MS" pitchFamily="66" charset="0"/>
              </a:rPr>
              <a:t>Tropisms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170705" y="5419653"/>
            <a:ext cx="1928755" cy="1283230"/>
          </a:xfrm>
          <a:prstGeom prst="roundRect">
            <a:avLst>
              <a:gd name="adj" fmla="val 453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815" tIns="43407" rIns="86815" bIns="43407" anchor="ctr"/>
          <a:lstStyle/>
          <a:p>
            <a:pPr algn="ctr" defTabSz="868153"/>
            <a:endParaRPr lang="en-GB" sz="1100">
              <a:solidFill>
                <a:srgbClr val="FFFFFF"/>
              </a:solidFill>
            </a:endParaRPr>
          </a:p>
        </p:txBody>
      </p:sp>
      <p:sp>
        <p:nvSpPr>
          <p:cNvPr id="9" name="TextBox 20"/>
          <p:cNvSpPr txBox="1">
            <a:spLocks noChangeArrowheads="1"/>
          </p:cNvSpPr>
          <p:nvPr/>
        </p:nvSpPr>
        <p:spPr bwMode="auto">
          <a:xfrm>
            <a:off x="7165415" y="5413387"/>
            <a:ext cx="1795383" cy="1334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815" tIns="43407" rIns="86815" bIns="43407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868153"/>
            <a:r>
              <a:rPr lang="en-GB" sz="900" b="1" dirty="0">
                <a:solidFill>
                  <a:prstClr val="black"/>
                </a:solidFill>
                <a:latin typeface="Comic Sans MS" pitchFamily="66" charset="0"/>
              </a:rPr>
              <a:t>ASSESSMENT:</a:t>
            </a: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10" name="Cloud Callout 9"/>
          <p:cNvSpPr>
            <a:spLocks noChangeArrowheads="1"/>
          </p:cNvSpPr>
          <p:nvPr/>
        </p:nvSpPr>
        <p:spPr bwMode="auto">
          <a:xfrm>
            <a:off x="7298785" y="6201501"/>
            <a:ext cx="199324" cy="216222"/>
          </a:xfrm>
          <a:prstGeom prst="cloudCallout">
            <a:avLst>
              <a:gd name="adj1" fmla="val -52204"/>
              <a:gd name="adj2" fmla="val 76088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6815" tIns="43407" rIns="86815" bIns="43407" anchor="ctr"/>
          <a:lstStyle/>
          <a:p>
            <a:pPr algn="ctr" defTabSz="868153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1" name="AutoShape 81"/>
          <p:cNvSpPr>
            <a:spLocks noChangeArrowheads="1"/>
          </p:cNvSpPr>
          <p:nvPr/>
        </p:nvSpPr>
        <p:spPr bwMode="auto">
          <a:xfrm>
            <a:off x="7231366" y="5773758"/>
            <a:ext cx="265278" cy="283595"/>
          </a:xfrm>
          <a:prstGeom prst="star5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815" tIns="43407" rIns="86815" bIns="43407" anchor="ctr"/>
          <a:lstStyle/>
          <a:p>
            <a:pPr defTabSz="868153"/>
            <a:endParaRPr lang="en-GB">
              <a:solidFill>
                <a:prstClr val="black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165415" y="5419653"/>
            <a:ext cx="1795383" cy="1278530"/>
          </a:xfrm>
          <a:prstGeom prst="roundRect">
            <a:avLst>
              <a:gd name="adj" fmla="val 453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815" tIns="43407" rIns="86815" bIns="43407" anchor="ctr"/>
          <a:lstStyle/>
          <a:p>
            <a:pPr algn="ctr" defTabSz="868153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4670" y="586190"/>
            <a:ext cx="1927587" cy="120819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86815" tIns="43407" rIns="86815" bIns="43407" rtlCol="0">
            <a:noAutofit/>
          </a:bodyPr>
          <a:lstStyle/>
          <a:p>
            <a:pPr defTabSz="868153"/>
            <a:r>
              <a:rPr lang="en-GB" sz="900" dirty="0">
                <a:solidFill>
                  <a:prstClr val="black"/>
                </a:solidFill>
                <a:latin typeface="Comic Sans MS" pitchFamily="66" charset="0"/>
              </a:rPr>
              <a:t>Name the five sense organs:</a:t>
            </a:r>
          </a:p>
          <a:p>
            <a:pPr marL="217039" indent="-217039" defTabSz="868153">
              <a:buFont typeface="+mj-lt"/>
              <a:buAutoNum type="arabicPeriod"/>
            </a:pPr>
            <a:r>
              <a:rPr lang="en-GB" sz="900" dirty="0">
                <a:solidFill>
                  <a:prstClr val="black"/>
                </a:solidFill>
                <a:latin typeface="Comic Sans MS" pitchFamily="66" charset="0"/>
              </a:rPr>
              <a:t>.</a:t>
            </a:r>
          </a:p>
          <a:p>
            <a:pPr marL="217039" indent="-217039" defTabSz="868153">
              <a:buFont typeface="+mj-lt"/>
              <a:buAutoNum type="arabicPeriod"/>
            </a:pPr>
            <a:r>
              <a:rPr lang="en-GB" sz="900" dirty="0">
                <a:solidFill>
                  <a:prstClr val="black"/>
                </a:solidFill>
                <a:latin typeface="Comic Sans MS" pitchFamily="66" charset="0"/>
              </a:rPr>
              <a:t>.</a:t>
            </a:r>
          </a:p>
          <a:p>
            <a:pPr marL="217039" indent="-217039" defTabSz="868153">
              <a:buFont typeface="+mj-lt"/>
              <a:buAutoNum type="arabicPeriod"/>
            </a:pPr>
            <a:r>
              <a:rPr lang="en-GB" sz="900" dirty="0">
                <a:solidFill>
                  <a:prstClr val="black"/>
                </a:solidFill>
                <a:latin typeface="Comic Sans MS" pitchFamily="66" charset="0"/>
              </a:rPr>
              <a:t>.</a:t>
            </a:r>
          </a:p>
          <a:p>
            <a:pPr marL="217039" indent="-217039" defTabSz="868153">
              <a:buFont typeface="+mj-lt"/>
              <a:buAutoNum type="arabicPeriod"/>
            </a:pPr>
            <a:r>
              <a:rPr lang="en-GB" sz="900" dirty="0">
                <a:solidFill>
                  <a:prstClr val="black"/>
                </a:solidFill>
                <a:latin typeface="Comic Sans MS" pitchFamily="66" charset="0"/>
              </a:rPr>
              <a:t>.</a:t>
            </a:r>
          </a:p>
          <a:p>
            <a:pPr marL="217039" indent="-217039" defTabSz="868153">
              <a:buFont typeface="+mj-lt"/>
              <a:buAutoNum type="arabicPeriod"/>
            </a:pPr>
            <a:r>
              <a:rPr lang="en-GB" sz="900" dirty="0">
                <a:solidFill>
                  <a:prstClr val="black"/>
                </a:solidFill>
                <a:latin typeface="Comic Sans MS" pitchFamily="66" charset="0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45954" y="666039"/>
            <a:ext cx="6647219" cy="70993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86815" tIns="43407" rIns="86815" bIns="43407" rtlCol="0">
            <a:spAutoFit/>
          </a:bodyPr>
          <a:lstStyle/>
          <a:p>
            <a:pPr defTabSz="868153"/>
            <a:r>
              <a:rPr lang="en-GB" sz="900" dirty="0">
                <a:solidFill>
                  <a:prstClr val="black"/>
                </a:solidFill>
                <a:latin typeface="Comic Sans MS" pitchFamily="66" charset="0"/>
              </a:rPr>
              <a:t>Fill in the blanks:</a:t>
            </a: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algn="ctr" defTabSz="868153"/>
            <a:r>
              <a:rPr lang="en-GB" sz="900" dirty="0">
                <a:solidFill>
                  <a:prstClr val="black"/>
                </a:solidFill>
                <a:latin typeface="Comic Sans MS" pitchFamily="66" charset="0"/>
              </a:rPr>
              <a:t>Receptor </a:t>
            </a:r>
            <a:r>
              <a:rPr lang="en-GB" sz="900" dirty="0">
                <a:solidFill>
                  <a:prstClr val="black"/>
                </a:solidFill>
                <a:latin typeface="Comic Sans MS" pitchFamily="66" charset="0"/>
                <a:sym typeface="Wingdings" pitchFamily="2" charset="2"/>
              </a:rPr>
              <a:t> _________ __________________ _________  _________ _________  effector</a:t>
            </a: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0706" y="1639121"/>
            <a:ext cx="3558169" cy="2074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184669" y="1936524"/>
            <a:ext cx="1927586" cy="475356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86815" tIns="43407" rIns="86815" bIns="43407" rtlCol="0">
            <a:noAutofit/>
          </a:bodyPr>
          <a:lstStyle/>
          <a:p>
            <a:pPr defTabSz="868153"/>
            <a:r>
              <a:rPr lang="en-GB" sz="900" dirty="0">
                <a:solidFill>
                  <a:prstClr val="black"/>
                </a:solidFill>
                <a:latin typeface="Comic Sans MS" pitchFamily="66" charset="0"/>
              </a:rPr>
              <a:t>What is the menstrual cycle?</a:t>
            </a: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r>
              <a:rPr lang="en-GB" sz="900" dirty="0">
                <a:solidFill>
                  <a:prstClr val="black"/>
                </a:solidFill>
                <a:latin typeface="Comic Sans MS" pitchFamily="66" charset="0"/>
              </a:rPr>
              <a:t>Describe how the hormones of the menstrual cycle interact?</a:t>
            </a: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r>
              <a:rPr lang="en-GB" sz="900" dirty="0">
                <a:solidFill>
                  <a:prstClr val="black"/>
                </a:solidFill>
                <a:latin typeface="Comic Sans MS" pitchFamily="66" charset="0"/>
              </a:rPr>
              <a:t>FSH</a:t>
            </a: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r>
              <a:rPr lang="en-GB" sz="900" dirty="0">
                <a:solidFill>
                  <a:prstClr val="black"/>
                </a:solidFill>
                <a:latin typeface="Comic Sans MS" pitchFamily="66" charset="0"/>
              </a:rPr>
              <a:t>Oestrogen</a:t>
            </a: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r>
              <a:rPr lang="en-GB" sz="900" dirty="0">
                <a:solidFill>
                  <a:prstClr val="black"/>
                </a:solidFill>
                <a:latin typeface="Comic Sans MS" pitchFamily="66" charset="0"/>
              </a:rPr>
              <a:t>Progesterone</a:t>
            </a: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r>
              <a:rPr lang="en-GB" sz="900" dirty="0">
                <a:solidFill>
                  <a:prstClr val="black"/>
                </a:solidFill>
                <a:latin typeface="Comic Sans MS" pitchFamily="66" charset="0"/>
              </a:rPr>
              <a:t>LH</a:t>
            </a:r>
          </a:p>
          <a:p>
            <a:pPr defTabSz="868153"/>
            <a:r>
              <a:rPr lang="en-GB" sz="900" dirty="0">
                <a:solidFill>
                  <a:prstClr val="black"/>
                </a:solidFill>
                <a:latin typeface="Comic Sans MS" pitchFamily="66" charset="0"/>
              </a:rPr>
              <a:t> </a:t>
            </a: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45953" y="3926493"/>
            <a:ext cx="2791832" cy="273590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86815" tIns="43407" rIns="86815" bIns="43407" rtlCol="0">
            <a:noAutofit/>
          </a:bodyPr>
          <a:lstStyle/>
          <a:p>
            <a:pPr defTabSz="868153"/>
            <a:r>
              <a:rPr lang="en-GB" sz="900" dirty="0">
                <a:solidFill>
                  <a:prstClr val="black"/>
                </a:solidFill>
                <a:latin typeface="Comic Sans MS" pitchFamily="66" charset="0"/>
              </a:rPr>
              <a:t>Draw a diagram of geotropism in roots and shoots:</a:t>
            </a: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70705" y="3926492"/>
            <a:ext cx="3722673" cy="134819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86815" tIns="43407" rIns="86815" bIns="43407" rtlCol="0">
            <a:noAutofit/>
          </a:bodyPr>
          <a:lstStyle/>
          <a:p>
            <a:pPr defTabSz="868153"/>
            <a:r>
              <a:rPr lang="en-GB" sz="900" dirty="0">
                <a:solidFill>
                  <a:prstClr val="black"/>
                </a:solidFill>
                <a:latin typeface="Comic Sans MS" pitchFamily="66" charset="0"/>
              </a:rPr>
              <a:t>How are the following conditions controlled:</a:t>
            </a:r>
          </a:p>
          <a:p>
            <a:pPr defTabSz="868153"/>
            <a:r>
              <a:rPr lang="en-GB" sz="900" dirty="0">
                <a:solidFill>
                  <a:prstClr val="black"/>
                </a:solidFill>
                <a:latin typeface="Comic Sans MS" pitchFamily="66" charset="0"/>
              </a:rPr>
              <a:t>Temperature:</a:t>
            </a: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r>
              <a:rPr lang="en-GB" sz="900" dirty="0">
                <a:solidFill>
                  <a:prstClr val="black"/>
                </a:solidFill>
                <a:latin typeface="Comic Sans MS" pitchFamily="66" charset="0"/>
              </a:rPr>
              <a:t>Blood sugar</a:t>
            </a: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r>
              <a:rPr lang="en-GB" sz="900" dirty="0">
                <a:solidFill>
                  <a:prstClr val="black"/>
                </a:solidFill>
                <a:latin typeface="Comic Sans MS" pitchFamily="66" charset="0"/>
              </a:rPr>
              <a:t>Water and ions:</a:t>
            </a: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3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21"/>
          <p:cNvSpPr/>
          <p:nvPr/>
        </p:nvSpPr>
        <p:spPr>
          <a:xfrm>
            <a:off x="184669" y="159818"/>
            <a:ext cx="8708711" cy="316499"/>
          </a:xfrm>
          <a:prstGeom prst="roundRect">
            <a:avLst>
              <a:gd name="adj" fmla="val 453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815" tIns="43407" rIns="86815" bIns="43407" anchor="ctr"/>
          <a:lstStyle/>
          <a:p>
            <a:pPr algn="ctr" defTabSz="868153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Text Box 73"/>
          <p:cNvSpPr txBox="1">
            <a:spLocks noChangeArrowheads="1"/>
          </p:cNvSpPr>
          <p:nvPr/>
        </p:nvSpPr>
        <p:spPr bwMode="auto">
          <a:xfrm>
            <a:off x="1115222" y="159816"/>
            <a:ext cx="6913715" cy="364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6815" tIns="43407" rIns="86815" bIns="43407">
            <a:spAutoFit/>
          </a:bodyPr>
          <a:lstStyle/>
          <a:p>
            <a:pPr algn="ctr" defTabSz="868153">
              <a:spcBef>
                <a:spcPct val="50000"/>
              </a:spcBef>
            </a:pPr>
            <a:r>
              <a:rPr lang="en-GB" b="1" dirty="0">
                <a:solidFill>
                  <a:prstClr val="black"/>
                </a:solidFill>
                <a:latin typeface="Comic Sans MS" pitchFamily="66" charset="0"/>
              </a:rPr>
              <a:t>B1 </a:t>
            </a:r>
            <a:r>
              <a:rPr lang="en-GB" b="1" dirty="0">
                <a:solidFill>
                  <a:prstClr val="black"/>
                </a:solidFill>
                <a:latin typeface="Comic Sans MS" pitchFamily="66" charset="0"/>
              </a:rPr>
              <a:t>REVISION – CHAPTER </a:t>
            </a:r>
            <a:r>
              <a:rPr lang="en-GB" b="1" dirty="0">
                <a:solidFill>
                  <a:prstClr val="black"/>
                </a:solidFill>
                <a:latin typeface="Comic Sans MS" pitchFamily="66" charset="0"/>
              </a:rPr>
              <a:t>3 </a:t>
            </a:r>
            <a:r>
              <a:rPr lang="en-GB" b="1" dirty="0">
                <a:solidFill>
                  <a:prstClr val="black"/>
                </a:solidFill>
                <a:latin typeface="Comic Sans MS" pitchFamily="66" charset="0"/>
              </a:rPr>
              <a:t>– </a:t>
            </a:r>
            <a:r>
              <a:rPr lang="en-GB" b="1" dirty="0">
                <a:solidFill>
                  <a:prstClr val="black"/>
                </a:solidFill>
                <a:latin typeface="Comic Sans MS" pitchFamily="66" charset="0"/>
              </a:rPr>
              <a:t>MEDICINE &amp; DRUGS</a:t>
            </a:r>
            <a:endParaRPr lang="en-GB" b="1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7" name="TextBox 18"/>
          <p:cNvSpPr txBox="1">
            <a:spLocks noChangeArrowheads="1"/>
          </p:cNvSpPr>
          <p:nvPr/>
        </p:nvSpPr>
        <p:spPr bwMode="auto">
          <a:xfrm>
            <a:off x="5170706" y="5413388"/>
            <a:ext cx="1928755" cy="1336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6815" tIns="43407" rIns="86815" bIns="43407" numCol="2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868153"/>
            <a:r>
              <a:rPr lang="en-GB" sz="900" b="1" dirty="0">
                <a:solidFill>
                  <a:prstClr val="black"/>
                </a:solidFill>
                <a:latin typeface="Comic Sans MS" pitchFamily="66" charset="0"/>
              </a:rPr>
              <a:t>KEY WORDS:</a:t>
            </a:r>
          </a:p>
          <a:p>
            <a:pPr algn="ctr" defTabSz="868153"/>
            <a:r>
              <a:rPr lang="en-GB" sz="900" dirty="0">
                <a:solidFill>
                  <a:prstClr val="black"/>
                </a:solidFill>
                <a:latin typeface="Comic Sans MS" pitchFamily="66" charset="0"/>
              </a:rPr>
              <a:t>Effective</a:t>
            </a:r>
          </a:p>
          <a:p>
            <a:pPr algn="ctr" defTabSz="868153"/>
            <a:r>
              <a:rPr lang="en-GB" sz="900" dirty="0">
                <a:solidFill>
                  <a:prstClr val="black"/>
                </a:solidFill>
                <a:latin typeface="Comic Sans MS" pitchFamily="66" charset="0"/>
              </a:rPr>
              <a:t>Safe</a:t>
            </a:r>
          </a:p>
          <a:p>
            <a:pPr algn="ctr" defTabSz="868153"/>
            <a:r>
              <a:rPr lang="en-GB" sz="900" dirty="0">
                <a:solidFill>
                  <a:prstClr val="black"/>
                </a:solidFill>
                <a:latin typeface="Comic Sans MS" pitchFamily="66" charset="0"/>
              </a:rPr>
              <a:t>Stable</a:t>
            </a:r>
          </a:p>
          <a:p>
            <a:pPr algn="ctr" defTabSz="868153"/>
            <a:r>
              <a:rPr lang="en-GB" sz="900" dirty="0">
                <a:solidFill>
                  <a:prstClr val="black"/>
                </a:solidFill>
                <a:latin typeface="Comic Sans MS" pitchFamily="66" charset="0"/>
              </a:rPr>
              <a:t>Double-blind trial</a:t>
            </a:r>
          </a:p>
          <a:p>
            <a:pPr algn="ctr" defTabSz="868153"/>
            <a:r>
              <a:rPr lang="en-GB" sz="900" dirty="0">
                <a:solidFill>
                  <a:prstClr val="black"/>
                </a:solidFill>
                <a:latin typeface="Comic Sans MS" pitchFamily="66" charset="0"/>
              </a:rPr>
              <a:t>Placebo</a:t>
            </a:r>
          </a:p>
          <a:p>
            <a:pPr algn="ctr" defTabSz="868153"/>
            <a:r>
              <a:rPr lang="en-GB" sz="900" dirty="0">
                <a:solidFill>
                  <a:prstClr val="black"/>
                </a:solidFill>
                <a:latin typeface="Comic Sans MS" pitchFamily="66" charset="0"/>
              </a:rPr>
              <a:t>Thalidomide</a:t>
            </a:r>
          </a:p>
          <a:p>
            <a:pPr algn="ctr" defTabSz="868153"/>
            <a:r>
              <a:rPr lang="en-GB" sz="900" dirty="0">
                <a:solidFill>
                  <a:prstClr val="black"/>
                </a:solidFill>
                <a:latin typeface="Comic Sans MS" pitchFamily="66" charset="0"/>
              </a:rPr>
              <a:t>Statins</a:t>
            </a:r>
          </a:p>
          <a:p>
            <a:pPr algn="ctr"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algn="ctr"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algn="ctr" defTabSz="868153"/>
            <a:r>
              <a:rPr lang="en-GB" sz="900" dirty="0">
                <a:solidFill>
                  <a:prstClr val="black"/>
                </a:solidFill>
                <a:latin typeface="Comic Sans MS" pitchFamily="66" charset="0"/>
              </a:rPr>
              <a:t>Depression</a:t>
            </a:r>
          </a:p>
          <a:p>
            <a:pPr algn="ctr" defTabSz="868153"/>
            <a:r>
              <a:rPr lang="en-GB" sz="900" dirty="0">
                <a:solidFill>
                  <a:prstClr val="black"/>
                </a:solidFill>
                <a:latin typeface="Comic Sans MS" pitchFamily="66" charset="0"/>
              </a:rPr>
              <a:t>Withdrawal symptoms</a:t>
            </a:r>
          </a:p>
          <a:p>
            <a:pPr algn="ctr" defTabSz="868153"/>
            <a:r>
              <a:rPr lang="en-GB" sz="900" dirty="0">
                <a:solidFill>
                  <a:prstClr val="black"/>
                </a:solidFill>
                <a:latin typeface="Comic Sans MS" pitchFamily="66" charset="0"/>
              </a:rPr>
              <a:t>Legal</a:t>
            </a:r>
          </a:p>
          <a:p>
            <a:pPr algn="ctr" defTabSz="868153"/>
            <a:r>
              <a:rPr lang="en-GB" sz="900" dirty="0">
                <a:solidFill>
                  <a:prstClr val="black"/>
                </a:solidFill>
                <a:latin typeface="Comic Sans MS" pitchFamily="66" charset="0"/>
              </a:rPr>
              <a:t>Illegal</a:t>
            </a:r>
          </a:p>
          <a:p>
            <a:pPr algn="ctr" defTabSz="868153"/>
            <a:r>
              <a:rPr lang="en-GB" sz="900" dirty="0">
                <a:solidFill>
                  <a:prstClr val="black"/>
                </a:solidFill>
                <a:latin typeface="Comic Sans MS" pitchFamily="66" charset="0"/>
              </a:rPr>
              <a:t>Steroids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170705" y="5419653"/>
            <a:ext cx="1928755" cy="1283230"/>
          </a:xfrm>
          <a:prstGeom prst="roundRect">
            <a:avLst>
              <a:gd name="adj" fmla="val 453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815" tIns="43407" rIns="86815" bIns="43407" anchor="ctr"/>
          <a:lstStyle/>
          <a:p>
            <a:pPr algn="ctr" defTabSz="868153"/>
            <a:endParaRPr lang="en-GB" sz="1100">
              <a:solidFill>
                <a:srgbClr val="FFFFFF"/>
              </a:solidFill>
            </a:endParaRPr>
          </a:p>
        </p:txBody>
      </p:sp>
      <p:sp>
        <p:nvSpPr>
          <p:cNvPr id="9" name="TextBox 20"/>
          <p:cNvSpPr txBox="1">
            <a:spLocks noChangeArrowheads="1"/>
          </p:cNvSpPr>
          <p:nvPr/>
        </p:nvSpPr>
        <p:spPr bwMode="auto">
          <a:xfrm>
            <a:off x="7165415" y="5413387"/>
            <a:ext cx="1795383" cy="1334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815" tIns="43407" rIns="86815" bIns="43407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868153"/>
            <a:r>
              <a:rPr lang="en-GB" sz="900" b="1" dirty="0">
                <a:solidFill>
                  <a:prstClr val="black"/>
                </a:solidFill>
                <a:latin typeface="Comic Sans MS" pitchFamily="66" charset="0"/>
              </a:rPr>
              <a:t>ASSESSMENT:</a:t>
            </a: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10" name="Cloud Callout 9"/>
          <p:cNvSpPr>
            <a:spLocks noChangeArrowheads="1"/>
          </p:cNvSpPr>
          <p:nvPr/>
        </p:nvSpPr>
        <p:spPr bwMode="auto">
          <a:xfrm>
            <a:off x="7298785" y="6201501"/>
            <a:ext cx="199324" cy="216222"/>
          </a:xfrm>
          <a:prstGeom prst="cloudCallout">
            <a:avLst>
              <a:gd name="adj1" fmla="val -52204"/>
              <a:gd name="adj2" fmla="val 76088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6815" tIns="43407" rIns="86815" bIns="43407" anchor="ctr"/>
          <a:lstStyle/>
          <a:p>
            <a:pPr algn="ctr" defTabSz="868153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1" name="AutoShape 81"/>
          <p:cNvSpPr>
            <a:spLocks noChangeArrowheads="1"/>
          </p:cNvSpPr>
          <p:nvPr/>
        </p:nvSpPr>
        <p:spPr bwMode="auto">
          <a:xfrm>
            <a:off x="7231366" y="5773758"/>
            <a:ext cx="265278" cy="283595"/>
          </a:xfrm>
          <a:prstGeom prst="star5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815" tIns="43407" rIns="86815" bIns="43407" anchor="ctr"/>
          <a:lstStyle/>
          <a:p>
            <a:pPr defTabSz="868153"/>
            <a:endParaRPr lang="en-GB">
              <a:solidFill>
                <a:prstClr val="black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165415" y="5419653"/>
            <a:ext cx="1795383" cy="1278530"/>
          </a:xfrm>
          <a:prstGeom prst="roundRect">
            <a:avLst>
              <a:gd name="adj" fmla="val 453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815" tIns="43407" rIns="86815" bIns="43407" anchor="ctr"/>
          <a:lstStyle/>
          <a:p>
            <a:pPr algn="ctr" defTabSz="868153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4669" y="657261"/>
            <a:ext cx="2924781" cy="206080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86815" tIns="43407" rIns="86815" bIns="43407" rtlCol="0">
            <a:noAutofit/>
          </a:bodyPr>
          <a:lstStyle/>
          <a:p>
            <a:pPr defTabSz="868153"/>
            <a:r>
              <a:rPr lang="en-GB" sz="1000" dirty="0">
                <a:solidFill>
                  <a:prstClr val="black"/>
                </a:solidFill>
                <a:latin typeface="Comic Sans MS" pitchFamily="66" charset="0"/>
              </a:rPr>
              <a:t>What are the features of a good medicine?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84669" y="2860439"/>
            <a:ext cx="2924781" cy="383774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86815" tIns="43407" rIns="86815" bIns="43407" rtlCol="0">
            <a:noAutofit/>
          </a:bodyPr>
          <a:lstStyle/>
          <a:p>
            <a:pPr defTabSz="868153"/>
            <a:r>
              <a:rPr lang="en-GB" sz="900" dirty="0">
                <a:solidFill>
                  <a:prstClr val="black"/>
                </a:solidFill>
                <a:latin typeface="Comic Sans MS" pitchFamily="66" charset="0"/>
              </a:rPr>
              <a:t>How are new medicines developed?</a:t>
            </a: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r>
              <a:rPr lang="en-GB" sz="900" dirty="0">
                <a:solidFill>
                  <a:prstClr val="black"/>
                </a:solidFill>
                <a:latin typeface="Comic Sans MS" pitchFamily="66" charset="0"/>
              </a:rPr>
              <a:t>What is a double-blind trial?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242409" y="657260"/>
            <a:ext cx="5650971" cy="26293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86815" tIns="43407" rIns="86815" bIns="43407" rtlCol="0">
            <a:noAutofit/>
          </a:bodyPr>
          <a:lstStyle/>
          <a:p>
            <a:pPr defTabSz="868153"/>
            <a:r>
              <a:rPr lang="en-GB" sz="900" dirty="0">
                <a:solidFill>
                  <a:prstClr val="black"/>
                </a:solidFill>
                <a:latin typeface="Comic Sans MS" pitchFamily="66" charset="0"/>
              </a:rPr>
              <a:t>What are drugs?</a:t>
            </a: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r>
              <a:rPr lang="en-GB" sz="900" dirty="0">
                <a:solidFill>
                  <a:prstClr val="black"/>
                </a:solidFill>
                <a:latin typeface="Comic Sans MS" pitchFamily="66" charset="0"/>
              </a:rPr>
              <a:t>Why are some legal and others illegal?</a:t>
            </a: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r>
              <a:rPr lang="en-GB" sz="900" dirty="0">
                <a:solidFill>
                  <a:prstClr val="black"/>
                </a:solidFill>
                <a:latin typeface="Comic Sans MS" pitchFamily="66" charset="0"/>
              </a:rPr>
              <a:t>What is the difference between prescribed and non-prescribed drugs?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242408" y="3429000"/>
            <a:ext cx="1794948" cy="32738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86815" tIns="43407" rIns="86815" bIns="43407" rtlCol="0">
            <a:noAutofit/>
          </a:bodyPr>
          <a:lstStyle/>
          <a:p>
            <a:pPr defTabSz="868153"/>
            <a:r>
              <a:rPr lang="en-GB" sz="900" dirty="0">
                <a:solidFill>
                  <a:prstClr val="black"/>
                </a:solidFill>
                <a:latin typeface="Comic Sans MS" pitchFamily="66" charset="0"/>
              </a:rPr>
              <a:t>What are performance enhancing drugs?</a:t>
            </a: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868153"/>
            <a:r>
              <a:rPr lang="en-GB" sz="900" dirty="0">
                <a:solidFill>
                  <a:prstClr val="black"/>
                </a:solidFill>
                <a:latin typeface="Comic Sans MS" pitchFamily="66" charset="0"/>
              </a:rPr>
              <a:t>Is it ethical to use performance enhancing drugs?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170705" y="3429000"/>
            <a:ext cx="1794559" cy="184762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86815" tIns="43407" rIns="86815" bIns="43407" rtlCol="0">
            <a:noAutofit/>
          </a:bodyPr>
          <a:lstStyle/>
          <a:p>
            <a:pPr defTabSz="868153"/>
            <a:r>
              <a:rPr lang="en-GB" sz="900" dirty="0">
                <a:solidFill>
                  <a:prstClr val="black"/>
                </a:solidFill>
                <a:latin typeface="Comic Sans MS" pitchFamily="66" charset="0"/>
              </a:rPr>
              <a:t>Describe the issues with thalidomide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105965" y="3429000"/>
            <a:ext cx="1794559" cy="184762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86815" tIns="43407" rIns="86815" bIns="43407" rtlCol="0">
            <a:noAutofit/>
          </a:bodyPr>
          <a:lstStyle/>
          <a:p>
            <a:pPr defTabSz="868153"/>
            <a:r>
              <a:rPr lang="en-GB" sz="900" dirty="0">
                <a:solidFill>
                  <a:prstClr val="black"/>
                </a:solidFill>
                <a:latin typeface="Comic Sans MS" pitchFamily="66" charset="0"/>
              </a:rPr>
              <a:t>Describe the issues with cannabis</a:t>
            </a:r>
          </a:p>
        </p:txBody>
      </p:sp>
    </p:spTree>
    <p:extLst>
      <p:ext uri="{BB962C8B-B14F-4D97-AF65-F5344CB8AC3E}">
        <p14:creationId xmlns:p14="http://schemas.microsoft.com/office/powerpoint/2010/main" val="264123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329</Words>
  <Application>Microsoft Office PowerPoint</Application>
  <PresentationFormat>On-screen Show (4:3)</PresentationFormat>
  <Paragraphs>234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1_Office Theme</vt:lpstr>
      <vt:lpstr>PowerPoint Presentation</vt:lpstr>
      <vt:lpstr>PowerPoint Presentation</vt:lpstr>
      <vt:lpstr>PowerPoint Presentation</vt:lpstr>
    </vt:vector>
  </TitlesOfParts>
  <Company>RM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G.Smith</dc:creator>
  <cp:lastModifiedBy>G.Smith</cp:lastModifiedBy>
  <cp:revision>1</cp:revision>
  <dcterms:created xsi:type="dcterms:W3CDTF">2014-05-14T13:35:33Z</dcterms:created>
  <dcterms:modified xsi:type="dcterms:W3CDTF">2014-05-14T13:35:57Z</dcterms:modified>
</cp:coreProperties>
</file>